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7" r:id="rId2"/>
    <p:sldId id="387" r:id="rId3"/>
    <p:sldId id="388" r:id="rId4"/>
    <p:sldId id="389" r:id="rId5"/>
    <p:sldId id="390" r:id="rId6"/>
    <p:sldId id="391" r:id="rId7"/>
    <p:sldId id="404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5" r:id="rId18"/>
    <p:sldId id="402" r:id="rId19"/>
    <p:sldId id="406" r:id="rId20"/>
  </p:sldIdLst>
  <p:sldSz cx="9144000" cy="6858000" type="screen4x3"/>
  <p:notesSz cx="6797675" cy="9872663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FF21"/>
    <a:srgbClr val="FF0000"/>
    <a:srgbClr val="0000FF"/>
    <a:srgbClr val="008E06"/>
    <a:srgbClr val="15B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F67F9-8774-4D03-9228-DF1FAB7E9781}" type="datetimeFigureOut">
              <a:rPr lang="de-DE" smtClean="0"/>
              <a:t>09.09.2014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26A6D-808C-4610-B4F2-7D3690499B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63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4B7B-A906-41FA-BC26-93C453A72E5C}" type="datetimeFigureOut">
              <a:rPr lang="de-DE" smtClean="0"/>
              <a:t>09.09.2014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2BB-C0DB-4A26-9DC4-1EAACE6DD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53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4B7B-A906-41FA-BC26-93C453A72E5C}" type="datetimeFigureOut">
              <a:rPr lang="de-DE" smtClean="0"/>
              <a:t>09.09.2014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2BB-C0DB-4A26-9DC4-1EAACE6DD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3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4B7B-A906-41FA-BC26-93C453A72E5C}" type="datetimeFigureOut">
              <a:rPr lang="de-DE" smtClean="0"/>
              <a:t>09.09.2014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2BB-C0DB-4A26-9DC4-1EAACE6DD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36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4B7B-A906-41FA-BC26-93C453A72E5C}" type="datetimeFigureOut">
              <a:rPr lang="de-DE" smtClean="0"/>
              <a:t>09.09.2014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2BB-C0DB-4A26-9DC4-1EAACE6DD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19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4B7B-A906-41FA-BC26-93C453A72E5C}" type="datetimeFigureOut">
              <a:rPr lang="de-DE" smtClean="0"/>
              <a:t>09.09.2014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2BB-C0DB-4A26-9DC4-1EAACE6DD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24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4B7B-A906-41FA-BC26-93C453A72E5C}" type="datetimeFigureOut">
              <a:rPr lang="de-DE" smtClean="0"/>
              <a:t>09.09.2014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2BB-C0DB-4A26-9DC4-1EAACE6DD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52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4B7B-A906-41FA-BC26-93C453A72E5C}" type="datetimeFigureOut">
              <a:rPr lang="de-DE" smtClean="0"/>
              <a:t>09.09.2014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2BB-C0DB-4A26-9DC4-1EAACE6DD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82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4B7B-A906-41FA-BC26-93C453A72E5C}" type="datetimeFigureOut">
              <a:rPr lang="de-DE" smtClean="0"/>
              <a:t>09.09.2014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2BB-C0DB-4A26-9DC4-1EAACE6DD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38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4B7B-A906-41FA-BC26-93C453A72E5C}" type="datetimeFigureOut">
              <a:rPr lang="de-DE" smtClean="0"/>
              <a:t>09.09.2014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2BB-C0DB-4A26-9DC4-1EAACE6DD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95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4B7B-A906-41FA-BC26-93C453A72E5C}" type="datetimeFigureOut">
              <a:rPr lang="de-DE" smtClean="0"/>
              <a:t>09.09.2014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2BB-C0DB-4A26-9DC4-1EAACE6DD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78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4B7B-A906-41FA-BC26-93C453A72E5C}" type="datetimeFigureOut">
              <a:rPr lang="de-DE" smtClean="0"/>
              <a:t>09.09.2014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2BB-C0DB-4A26-9DC4-1EAACE6DD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27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4B7B-A906-41FA-BC26-93C453A72E5C}" type="datetimeFigureOut">
              <a:rPr lang="de-DE" smtClean="0"/>
              <a:t>09.09.2014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F22BB-C0DB-4A26-9DC4-1EAACE6DD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38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7" name="Text Box 2"/>
          <p:cNvSpPr txBox="1">
            <a:spLocks noChangeArrowheads="1"/>
          </p:cNvSpPr>
          <p:nvPr/>
        </p:nvSpPr>
        <p:spPr bwMode="auto">
          <a:xfrm>
            <a:off x="325438" y="333375"/>
            <a:ext cx="8493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Comets as test cases for </a:t>
            </a:r>
            <a:r>
              <a:rPr lang="en-US" sz="4000" b="1" dirty="0" err="1"/>
              <a:t>planetesimal</a:t>
            </a:r>
            <a:r>
              <a:rPr lang="en-US" sz="4000" b="1" dirty="0"/>
              <a:t>-formation scenarios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1606550" y="4560888"/>
            <a:ext cx="5930900" cy="1439862"/>
            <a:chOff x="107950" y="4560888"/>
            <a:chExt cx="5930900" cy="1439862"/>
          </a:xfrm>
        </p:grpSpPr>
        <p:graphicFrame>
          <p:nvGraphicFramePr>
            <p:cNvPr id="7396" name="Object 2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5359598"/>
                </p:ext>
              </p:extLst>
            </p:nvPr>
          </p:nvGraphicFramePr>
          <p:xfrm>
            <a:off x="4778375" y="4560888"/>
            <a:ext cx="1260475" cy="1439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1" name="Bild" r:id="rId3" imgW="680095" imgH="648144" progId="Word.Picture.8">
                    <p:embed/>
                  </p:oleObj>
                </mc:Choice>
                <mc:Fallback>
                  <p:oleObj name="Bild" r:id="rId3" imgW="680095" imgH="648144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8375" y="4560888"/>
                          <a:ext cx="1260475" cy="143986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398" name="Picture 4" descr="IGEP-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7950" y="4560888"/>
              <a:ext cx="4525963" cy="143986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7399" name="Rectangle 5"/>
          <p:cNvSpPr>
            <a:spLocks noChangeArrowheads="1"/>
          </p:cNvSpPr>
          <p:nvPr/>
        </p:nvSpPr>
        <p:spPr bwMode="auto">
          <a:xfrm>
            <a:off x="179388" y="2430016"/>
            <a:ext cx="878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3200" b="1" dirty="0"/>
              <a:t>Jürgen Blum</a:t>
            </a:r>
            <a:br>
              <a:rPr lang="en-US" sz="3200" b="1" dirty="0"/>
            </a:br>
            <a:r>
              <a:rPr lang="en-US" sz="2400" b="1" dirty="0" err="1" smtClean="0"/>
              <a:t>Institut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für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Geophysik</a:t>
            </a:r>
            <a:r>
              <a:rPr lang="en-US" sz="2400" b="1" dirty="0" smtClean="0"/>
              <a:t> </a:t>
            </a:r>
            <a:r>
              <a:rPr lang="en-US" sz="2400" b="1" dirty="0"/>
              <a:t>u</a:t>
            </a:r>
            <a:r>
              <a:rPr lang="en-US" sz="2400" b="1" dirty="0" smtClean="0"/>
              <a:t>nd </a:t>
            </a:r>
            <a:r>
              <a:rPr lang="en-US" sz="2400" b="1" dirty="0" err="1" smtClean="0"/>
              <a:t>extraterrestrische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Physik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err="1" smtClean="0"/>
              <a:t>Technische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Universität</a:t>
            </a:r>
            <a:r>
              <a:rPr lang="en-US" sz="2400" b="1" dirty="0" smtClean="0"/>
              <a:t> </a:t>
            </a:r>
            <a:r>
              <a:rPr lang="en-US" sz="2400" b="1" dirty="0"/>
              <a:t>Braunschweig</a:t>
            </a:r>
            <a:br>
              <a:rPr lang="en-US" sz="2400" b="1" dirty="0"/>
            </a:br>
            <a:r>
              <a:rPr lang="en-US" sz="2400" b="1" dirty="0" smtClean="0"/>
              <a:t>Germany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In collaboration with</a:t>
            </a:r>
          </a:p>
          <a:p>
            <a:pPr algn="ctr">
              <a:lnSpc>
                <a:spcPct val="120000"/>
              </a:lnSpc>
            </a:pPr>
            <a:r>
              <a:rPr lang="en-US" sz="2400" b="1" dirty="0"/>
              <a:t>B</a:t>
            </a:r>
            <a:r>
              <a:rPr lang="en-US" sz="2400" b="1" dirty="0" smtClean="0"/>
              <a:t>astian </a:t>
            </a:r>
            <a:r>
              <a:rPr lang="en-US" sz="2400" b="1" dirty="0" err="1" smtClean="0"/>
              <a:t>Gundlach</a:t>
            </a:r>
            <a:r>
              <a:rPr lang="en-US" sz="2400" b="1" dirty="0" smtClean="0"/>
              <a:t>, Horst Uwe Keller, Yuri </a:t>
            </a:r>
            <a:r>
              <a:rPr lang="en-US" sz="2400" b="1" dirty="0" err="1" smtClean="0"/>
              <a:t>Skorov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157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36952" y="3506253"/>
            <a:ext cx="3168352" cy="18669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36952" y="2338808"/>
            <a:ext cx="3168352" cy="116744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 rot="10800000">
            <a:off x="1061055" y="2463921"/>
            <a:ext cx="0" cy="1037087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  <a:effectLst>
            <a:outerShdw blurRad="50800" dist="889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655121" y="245164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/>
              <a:t>ice-free dust layer</a:t>
            </a:r>
            <a:endParaRPr lang="en-US" sz="2400" b="1" cap="small" dirty="0"/>
          </a:p>
        </p:txBody>
      </p:sp>
      <p:sp>
        <p:nvSpPr>
          <p:cNvPr id="8" name="Textfeld 7"/>
          <p:cNvSpPr txBox="1"/>
          <p:nvPr/>
        </p:nvSpPr>
        <p:spPr>
          <a:xfrm>
            <a:off x="1655121" y="378284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/>
              <a:t>pristine dust-ice mixture</a:t>
            </a:r>
            <a:endParaRPr lang="en-US" sz="2400" b="1" cap="small" dirty="0"/>
          </a:p>
        </p:txBody>
      </p:sp>
      <p:sp>
        <p:nvSpPr>
          <p:cNvPr id="12" name="Textfeld 11"/>
          <p:cNvSpPr txBox="1"/>
          <p:nvPr/>
        </p:nvSpPr>
        <p:spPr>
          <a:xfrm>
            <a:off x="-36512" y="17008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Energy and mass transport</a:t>
            </a:r>
            <a:endParaRPr lang="en-US" dirty="0"/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755576" y="2330757"/>
            <a:ext cx="0" cy="1037087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  <a:effectLst>
            <a:outerShdw blurRad="50800" dist="889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/>
          <p:cNvGrpSpPr/>
          <p:nvPr/>
        </p:nvGrpSpPr>
        <p:grpSpPr>
          <a:xfrm>
            <a:off x="3322061" y="1416041"/>
            <a:ext cx="5828784" cy="4500000"/>
            <a:chOff x="3322061" y="1416041"/>
            <a:chExt cx="5828784" cy="4500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322061" y="1416041"/>
              <a:ext cx="5828784" cy="45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hteck 20"/>
            <p:cNvSpPr/>
            <p:nvPr/>
          </p:nvSpPr>
          <p:spPr>
            <a:xfrm>
              <a:off x="4264918" y="1814379"/>
              <a:ext cx="3115394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115616" y="44680"/>
            <a:ext cx="6912768" cy="504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ctr" rotWithShape="0">
              <a:srgbClr val="000000">
                <a:alpha val="49000"/>
              </a:srgbClr>
            </a:outerShdw>
          </a:effectLst>
        </p:spPr>
        <p:txBody>
          <a:bodyPr lIns="92075" tIns="46038" rIns="92075" bIns="46038" anchor="ctr" anchorCtr="0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Thermophysical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model of comet activity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971600" y="62068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Water-vapor pressure at ice surface as a function of thickness of dust layer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724128" y="299869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esulting pressure </a:t>
            </a:r>
            <a:r>
              <a:rPr lang="en-US" dirty="0" smtClean="0">
                <a:sym typeface="Symbol"/>
              </a:rPr>
              <a:t>at the dust-ice interface</a:t>
            </a:r>
            <a:endParaRPr lang="en-US" dirty="0"/>
          </a:p>
        </p:txBody>
      </p:sp>
      <p:cxnSp>
        <p:nvCxnSpPr>
          <p:cNvPr id="20" name="Gerade Verbindung mit Pfeil 19"/>
          <p:cNvCxnSpPr>
            <a:stCxn id="19" idx="1"/>
          </p:cNvCxnSpPr>
          <p:nvPr/>
        </p:nvCxnSpPr>
        <p:spPr>
          <a:xfrm flipH="1">
            <a:off x="4788024" y="3321859"/>
            <a:ext cx="936104" cy="611197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3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36952" y="3506253"/>
            <a:ext cx="3168352" cy="18669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36952" y="2338808"/>
            <a:ext cx="3168352" cy="116744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 rot="10800000">
            <a:off x="1061055" y="2463921"/>
            <a:ext cx="0" cy="1037087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  <a:effectLst>
            <a:outerShdw blurRad="50800" dist="889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655121" y="245164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/>
              <a:t>ice-free dust layer</a:t>
            </a:r>
            <a:endParaRPr lang="en-US" sz="2400" b="1" cap="small" dirty="0"/>
          </a:p>
        </p:txBody>
      </p:sp>
      <p:sp>
        <p:nvSpPr>
          <p:cNvPr id="8" name="Textfeld 7"/>
          <p:cNvSpPr txBox="1"/>
          <p:nvPr/>
        </p:nvSpPr>
        <p:spPr>
          <a:xfrm>
            <a:off x="1655121" y="378284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/>
              <a:t>pristine dust-ice mixture</a:t>
            </a:r>
            <a:endParaRPr lang="en-US" sz="2400" b="1" cap="small" dirty="0"/>
          </a:p>
        </p:txBody>
      </p:sp>
      <p:sp>
        <p:nvSpPr>
          <p:cNvPr id="12" name="Textfeld 11"/>
          <p:cNvSpPr txBox="1"/>
          <p:nvPr/>
        </p:nvSpPr>
        <p:spPr>
          <a:xfrm>
            <a:off x="-36512" y="17008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Energy and mass transport</a:t>
            </a:r>
            <a:endParaRPr lang="en-US" dirty="0"/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755576" y="2330757"/>
            <a:ext cx="0" cy="1037087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  <a:effectLst>
            <a:outerShdw blurRad="50800" dist="889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115616" y="44680"/>
            <a:ext cx="6912768" cy="504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ctr" rotWithShape="0">
              <a:srgbClr val="000000">
                <a:alpha val="49000"/>
              </a:srgbClr>
            </a:outerShdw>
          </a:effectLst>
        </p:spPr>
        <p:txBody>
          <a:bodyPr lIns="92075" tIns="46038" rIns="92075" bIns="46038" anchor="ctr" anchorCtr="0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Thermophysical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model of comet activity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971600" y="62068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Physical model for dust activity</a:t>
            </a:r>
            <a:endParaRPr lang="en-US" sz="2400" b="1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3322061" y="1416041"/>
            <a:ext cx="5828784" cy="4500000"/>
            <a:chOff x="3322061" y="1416041"/>
            <a:chExt cx="5828784" cy="4500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322061" y="1416041"/>
              <a:ext cx="5828784" cy="45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hteck 20"/>
            <p:cNvSpPr/>
            <p:nvPr/>
          </p:nvSpPr>
          <p:spPr>
            <a:xfrm>
              <a:off x="4264918" y="1814379"/>
              <a:ext cx="3115394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" name="Gerade Verbindung 4"/>
            <p:cNvCxnSpPr/>
            <p:nvPr/>
          </p:nvCxnSpPr>
          <p:spPr>
            <a:xfrm>
              <a:off x="4198243" y="4439734"/>
              <a:ext cx="46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hteck 25"/>
            <p:cNvSpPr/>
            <p:nvPr/>
          </p:nvSpPr>
          <p:spPr>
            <a:xfrm>
              <a:off x="4202955" y="1725254"/>
              <a:ext cx="4680000" cy="2714479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211960" y="4456161"/>
              <a:ext cx="4680000" cy="68400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5724128" y="299869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dirty="0" smtClean="0"/>
                <a:t>esulting pressure </a:t>
              </a:r>
              <a:r>
                <a:rPr lang="en-US" dirty="0" smtClean="0">
                  <a:sym typeface="Symbol"/>
                </a:rPr>
                <a:t>at the dust-ice interface</a:t>
              </a:r>
              <a:endParaRPr lang="en-US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894387" y="3835524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</a:t>
              </a:r>
              <a:r>
                <a:rPr lang="en-US" dirty="0" smtClean="0"/>
                <a:t>ressure &gt; tensile strength</a:t>
              </a:r>
              <a:br>
                <a:rPr lang="en-US" dirty="0" smtClean="0"/>
              </a:br>
              <a:r>
                <a:rPr lang="en-US" dirty="0" smtClean="0">
                  <a:sym typeface="Wingdings" panose="05000000000000000000" pitchFamily="2" charset="2"/>
                </a:rPr>
                <a:t> activity</a:t>
              </a:r>
              <a:endParaRPr lang="en-US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067944" y="4439734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</a:t>
              </a:r>
              <a:r>
                <a:rPr lang="en-US" dirty="0" smtClean="0"/>
                <a:t>ressure &lt; tensile strength</a:t>
              </a:r>
              <a:br>
                <a:rPr lang="en-US" dirty="0" smtClean="0"/>
              </a:br>
              <a:r>
                <a:rPr lang="en-US" dirty="0" smtClean="0">
                  <a:sym typeface="Wingdings" panose="05000000000000000000" pitchFamily="2" charset="2"/>
                </a:rPr>
                <a:t> no activity</a:t>
              </a:r>
              <a:endParaRPr lang="en-US" dirty="0"/>
            </a:p>
          </p:txBody>
        </p:sp>
        <p:cxnSp>
          <p:nvCxnSpPr>
            <p:cNvPr id="28" name="Gerade Verbindung mit Pfeil 27"/>
            <p:cNvCxnSpPr>
              <a:stCxn id="22" idx="1"/>
            </p:cNvCxnSpPr>
            <p:nvPr/>
          </p:nvCxnSpPr>
          <p:spPr>
            <a:xfrm flipH="1">
              <a:off x="4788024" y="3321859"/>
              <a:ext cx="936104" cy="61119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49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36952" y="3506253"/>
            <a:ext cx="3168352" cy="18669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36952" y="2338808"/>
            <a:ext cx="3168352" cy="116744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 rot="10800000">
            <a:off x="1061055" y="2463921"/>
            <a:ext cx="0" cy="1037087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  <a:effectLst>
            <a:outerShdw blurRad="50800" dist="889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655121" y="245164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/>
              <a:t>ice-free dust layer</a:t>
            </a:r>
            <a:endParaRPr lang="en-US" sz="2400" b="1" cap="small" dirty="0"/>
          </a:p>
        </p:txBody>
      </p:sp>
      <p:sp>
        <p:nvSpPr>
          <p:cNvPr id="8" name="Textfeld 7"/>
          <p:cNvSpPr txBox="1"/>
          <p:nvPr/>
        </p:nvSpPr>
        <p:spPr>
          <a:xfrm>
            <a:off x="1655121" y="378284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/>
              <a:t>pristine dust-ice mixture</a:t>
            </a:r>
            <a:endParaRPr lang="en-US" sz="2400" b="1" cap="small" dirty="0"/>
          </a:p>
        </p:txBody>
      </p:sp>
      <p:sp>
        <p:nvSpPr>
          <p:cNvPr id="12" name="Textfeld 11"/>
          <p:cNvSpPr txBox="1"/>
          <p:nvPr/>
        </p:nvSpPr>
        <p:spPr>
          <a:xfrm>
            <a:off x="-36512" y="17008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Energy and mass transport</a:t>
            </a:r>
            <a:endParaRPr lang="en-US" dirty="0"/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755576" y="2330757"/>
            <a:ext cx="0" cy="1037087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  <a:effectLst>
            <a:outerShdw blurRad="50800" dist="889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115616" y="44680"/>
            <a:ext cx="6912768" cy="504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ctr" rotWithShape="0">
              <a:srgbClr val="000000">
                <a:alpha val="49000"/>
              </a:srgbClr>
            </a:outerShdw>
          </a:effectLst>
        </p:spPr>
        <p:txBody>
          <a:bodyPr lIns="92075" tIns="46038" rIns="92075" bIns="46038" anchor="ctr" anchorCtr="0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Thermophysical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model of comet activity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971600" y="62068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Estimate of maximum achievable gas pressure at </a:t>
            </a:r>
            <a:br>
              <a:rPr lang="en-US" sz="2400" b="1" dirty="0" smtClean="0"/>
            </a:br>
            <a:r>
              <a:rPr lang="en-US" sz="2400" b="1" dirty="0" smtClean="0"/>
              <a:t>dust-ice interface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3779912" y="1617251"/>
                <a:ext cx="4752528" cy="3757952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  <a:effectLst>
                <a:outerShdw blurRad="50800" dist="88900" dir="2700000" algn="ctr" rotWithShape="0">
                  <a:schemeClr val="tx1">
                    <a:alpha val="49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u="sng" dirty="0" smtClean="0">
                    <a:latin typeface="Calibri" pitchFamily="34" charset="0"/>
                    <a:sym typeface="Symbol"/>
                  </a:rPr>
                  <a:t>Assumptions</a:t>
                </a:r>
              </a:p>
              <a:p>
                <a:pPr marL="180975" indent="-180975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itchFamily="34" charset="0"/>
                    <a:sym typeface="Symbol"/>
                  </a:rPr>
                  <a:t>Distance to Sun: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/>
                        <a:sym typeface="Symbol"/>
                      </a:rPr>
                      <m:t>𝑟</m:t>
                    </m:r>
                  </m:oMath>
                </a14:m>
                <a:endParaRPr lang="en-US" sz="2000" dirty="0" smtClean="0">
                  <a:latin typeface="Calibri" pitchFamily="34" charset="0"/>
                  <a:sym typeface="Symbol"/>
                </a:endParaRPr>
              </a:p>
              <a:p>
                <a:pPr marL="180975" indent="-180975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itchFamily="34" charset="0"/>
                    <a:sym typeface="Symbol"/>
                  </a:rPr>
                  <a:t>Total incoming solar energy is consumed by water-ice evaporation</a:t>
                </a:r>
              </a:p>
              <a:p>
                <a:pPr marL="180975" indent="-180975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itchFamily="34" charset="0"/>
                    <a:sym typeface="Symbol"/>
                  </a:rPr>
                  <a:t>Gas permeability of dust layer is low</a:t>
                </a:r>
              </a:p>
              <a:p>
                <a:pPr marL="180975" indent="-180975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itchFamily="34" charset="0"/>
                    <a:sym typeface="Symbol"/>
                  </a:rPr>
                  <a:t>Temperature at dust-ice interface: 230 K</a:t>
                </a:r>
              </a:p>
              <a:p>
                <a:pPr marL="180975" indent="-180975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itchFamily="34" charset="0"/>
                    <a:sym typeface="Symbol"/>
                  </a:rPr>
                  <a:t>Latent heat of water-ice evaporation: 2500 J/g</a:t>
                </a:r>
              </a:p>
              <a:p>
                <a:pPr algn="ctr"/>
                <a:r>
                  <a:rPr lang="en-US" sz="2000" b="1" dirty="0" smtClean="0">
                    <a:latin typeface="Calibri" pitchFamily="34" charset="0"/>
                  </a:rPr>
                  <a:t>↓</a:t>
                </a:r>
                <a:endParaRPr lang="en-US" sz="2000" dirty="0">
                  <a:latin typeface="Calibri" pitchFamily="34" charset="0"/>
                  <a:sym typeface="Symbol"/>
                </a:endParaRPr>
              </a:p>
              <a:p>
                <a:pPr algn="ctr"/>
                <a:r>
                  <a:rPr lang="en-US" sz="2000" b="1" u="sng" dirty="0" smtClean="0">
                    <a:latin typeface="Calibri" pitchFamily="34" charset="0"/>
                    <a:sym typeface="Symbol"/>
                  </a:rPr>
                  <a:t>Maximum achievable gas pressure</a:t>
                </a:r>
                <a:endParaRPr lang="en-US" sz="2000" b="1" dirty="0">
                  <a:latin typeface="Calibri" pitchFamily="34" charset="0"/>
                  <a:sym typeface="Symbol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  <a:sym typeface="Symbol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2000" b="0" i="0" smtClean="0">
                              <a:latin typeface="Cambria Math"/>
                              <a:sym typeface="Symbol"/>
                            </a:rPr>
                            <m:t>max</m:t>
                          </m:r>
                        </m:sub>
                      </m:sSub>
                      <m:r>
                        <a:rPr lang="de-DE" sz="2000" b="0" i="1" smtClean="0">
                          <a:latin typeface="Cambria Math"/>
                          <a:ea typeface="Cambria Math"/>
                          <a:sym typeface="Symbol"/>
                        </a:rPr>
                        <m:t>≈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sSupPr>
                        <m:e>
                          <m:r>
                            <a:rPr lang="de-DE" sz="2000" i="1">
                              <a:latin typeface="Cambria Math"/>
                              <a:ea typeface="Cambria Math"/>
                              <a:sym typeface="Symbol"/>
                            </a:rPr>
                            <m:t>0.3 </m:t>
                          </m:r>
                          <m:r>
                            <m:rPr>
                              <m:nor/>
                            </m:rPr>
                            <a:rPr lang="de-DE" sz="2000">
                              <a:latin typeface="Cambria Math"/>
                              <a:ea typeface="Cambria Math"/>
                              <a:sym typeface="Symbol"/>
                            </a:rPr>
                            <m:t>Pa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latin typeface="Calibri" pitchFamily="34" charset="0"/>
                              <a:sym typeface="Symbol"/>
                            </a:rPr>
                            <m:t> 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b="0" i="1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de-DE" sz="200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1 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sz="200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AU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20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alibri" pitchFamily="34" charset="0"/>
                  <a:sym typeface="Symbol"/>
                </a:endParaRPr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617251"/>
                <a:ext cx="4752528" cy="3757952"/>
              </a:xfrm>
              <a:prstGeom prst="rect">
                <a:avLst/>
              </a:prstGeom>
              <a:blipFill rotWithShape="1">
                <a:blip r:embed="rId2"/>
                <a:stretch>
                  <a:fillRect l="-248" t="-312"/>
                </a:stretch>
              </a:blipFill>
              <a:ln w="25400">
                <a:solidFill>
                  <a:schemeClr val="tx1"/>
                </a:solidFill>
              </a:ln>
              <a:effectLst>
                <a:outerShdw blurRad="50800" dist="88900" dir="2700000" algn="ctr" rotWithShape="0">
                  <a:schemeClr val="tx1">
                    <a:alpha val="49000"/>
                  </a:scheme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9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85256" y="1264675"/>
            <a:ext cx="2830560" cy="50783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latin typeface="Calibri" pitchFamily="34" charset="0"/>
                <a:sym typeface="Symbol"/>
              </a:rPr>
              <a:t>Consequences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sym typeface="Symbol"/>
              </a:rPr>
              <a:t>cm-sized agglomerates collapse under mutual gravity at </a:t>
            </a:r>
            <a:r>
              <a:rPr lang="en-US" b="1" dirty="0" err="1" smtClean="0">
                <a:latin typeface="Calibri" pitchFamily="34" charset="0"/>
                <a:sym typeface="Symbol"/>
              </a:rPr>
              <a:t>virial</a:t>
            </a:r>
            <a:r>
              <a:rPr lang="en-US" b="1" dirty="0" smtClean="0">
                <a:latin typeface="Calibri" pitchFamily="34" charset="0"/>
                <a:sym typeface="Symbol"/>
              </a:rPr>
              <a:t> speed </a:t>
            </a:r>
            <a:r>
              <a:rPr lang="en-US" dirty="0" smtClean="0">
                <a:latin typeface="Calibri" pitchFamily="34" charset="0"/>
                <a:sym typeface="Symbol"/>
              </a:rPr>
              <a:t>and</a:t>
            </a:r>
            <a:r>
              <a:rPr lang="en-US" b="1" dirty="0" smtClean="0">
                <a:latin typeface="Calibri" pitchFamily="34" charset="0"/>
                <a:sym typeface="Symbol"/>
              </a:rPr>
              <a:t> do not fragment</a:t>
            </a:r>
            <a:r>
              <a:rPr lang="en-US" dirty="0" smtClean="0">
                <a:latin typeface="Calibri" pitchFamily="34" charset="0"/>
                <a:sym typeface="Symbol"/>
              </a:rPr>
              <a:t>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sym typeface="Symbol"/>
              </a:rPr>
              <a:t>Due to the non-destructive formation process, objects possess </a:t>
            </a:r>
            <a:r>
              <a:rPr lang="en-US" b="1" dirty="0" smtClean="0">
                <a:latin typeface="Calibri" pitchFamily="34" charset="0"/>
                <a:sym typeface="Symbol"/>
              </a:rPr>
              <a:t>three fundamental size scales </a:t>
            </a:r>
            <a:r>
              <a:rPr lang="en-US" dirty="0" smtClean="0">
                <a:latin typeface="Calibri" pitchFamily="34" charset="0"/>
                <a:sym typeface="Symbol"/>
              </a:rPr>
              <a:t>(µm, cm, km)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sym typeface="Symbol"/>
              </a:rPr>
              <a:t>The typical </a:t>
            </a:r>
            <a:r>
              <a:rPr lang="en-US" b="1" dirty="0" smtClean="0">
                <a:latin typeface="Calibri" pitchFamily="34" charset="0"/>
                <a:sym typeface="Symbol"/>
              </a:rPr>
              <a:t>tensile strength</a:t>
            </a:r>
            <a:r>
              <a:rPr lang="en-US" dirty="0" smtClean="0">
                <a:latin typeface="Calibri" pitchFamily="34" charset="0"/>
                <a:sym typeface="Symbol"/>
              </a:rPr>
              <a:t> for small objects is </a:t>
            </a:r>
            <a:r>
              <a:rPr lang="en-US" b="1" dirty="0" smtClean="0">
                <a:latin typeface="Calibri" pitchFamily="34" charset="0"/>
                <a:sym typeface="Symbol"/>
              </a:rPr>
              <a:t>~1 Pa</a:t>
            </a:r>
            <a:r>
              <a:rPr lang="en-US" dirty="0" smtClean="0">
                <a:latin typeface="Calibri" pitchFamily="34" charset="0"/>
                <a:sym typeface="Symbol"/>
              </a:rPr>
              <a:t>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sym typeface="Symbol"/>
              </a:rPr>
              <a:t>Due to gravity, the collapsing agglomerates will form an RCP structure leading to a </a:t>
            </a:r>
            <a:r>
              <a:rPr lang="en-US" b="1" dirty="0" smtClean="0">
                <a:latin typeface="Calibri" pitchFamily="34" charset="0"/>
                <a:sym typeface="Symbol"/>
              </a:rPr>
              <a:t>porosity</a:t>
            </a:r>
            <a:r>
              <a:rPr lang="en-US" dirty="0" smtClean="0">
                <a:latin typeface="Calibri" pitchFamily="34" charset="0"/>
                <a:sym typeface="Symbol"/>
              </a:rPr>
              <a:t> of </a:t>
            </a:r>
            <a:r>
              <a:rPr lang="en-US" b="1" dirty="0" smtClean="0">
                <a:latin typeface="Calibri" pitchFamily="34" charset="0"/>
                <a:sym typeface="Symbol"/>
              </a:rPr>
              <a:t>~80%</a:t>
            </a:r>
            <a:r>
              <a:rPr lang="en-US" dirty="0" smtClean="0">
                <a:latin typeface="Calibri" pitchFamily="34" charset="0"/>
                <a:sym typeface="Symbol"/>
              </a:rPr>
              <a:t>.</a:t>
            </a:r>
            <a:endParaRPr lang="en-US" dirty="0">
              <a:latin typeface="Calibri" pitchFamily="34" charset="0"/>
              <a:sym typeface="Symbol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156720" y="1264672"/>
            <a:ext cx="2830560" cy="507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latin typeface="Calibri" pitchFamily="34" charset="0"/>
                <a:sym typeface="Symbol"/>
              </a:rPr>
              <a:t>Consequences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itchFamily="34" charset="0"/>
                <a:sym typeface="Symbol"/>
              </a:rPr>
              <a:t>Planetesimals</a:t>
            </a:r>
            <a:r>
              <a:rPr lang="en-US" dirty="0" smtClean="0">
                <a:latin typeface="Calibri" pitchFamily="34" charset="0"/>
                <a:sym typeface="Symbol"/>
              </a:rPr>
              <a:t> form at typically </a:t>
            </a:r>
            <a:r>
              <a:rPr lang="en-US" b="1" dirty="0" smtClean="0">
                <a:latin typeface="Calibri" pitchFamily="34" charset="0"/>
                <a:sym typeface="Symbol"/>
              </a:rPr>
              <a:t>50 m/s </a:t>
            </a:r>
            <a:r>
              <a:rPr lang="en-US" dirty="0" smtClean="0">
                <a:latin typeface="Calibri" pitchFamily="34" charset="0"/>
                <a:sym typeface="Symbol"/>
              </a:rPr>
              <a:t>impact velocity.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itchFamily="34" charset="0"/>
                <a:sym typeface="Symbol"/>
              </a:rPr>
              <a:t>Planetesimals</a:t>
            </a:r>
            <a:r>
              <a:rPr lang="en-US" dirty="0" smtClean="0">
                <a:latin typeface="Calibri" pitchFamily="34" charset="0"/>
                <a:sym typeface="Symbol"/>
              </a:rPr>
              <a:t> should be rather </a:t>
            </a:r>
            <a:r>
              <a:rPr lang="en-US" b="1" dirty="0" smtClean="0">
                <a:latin typeface="Calibri" pitchFamily="34" charset="0"/>
                <a:sym typeface="Symbol"/>
              </a:rPr>
              <a:t>homogeneous </a:t>
            </a:r>
            <a:r>
              <a:rPr lang="en-US" dirty="0" smtClean="0">
                <a:latin typeface="Calibri" pitchFamily="34" charset="0"/>
                <a:sym typeface="Symbol"/>
              </a:rPr>
              <a:t>(no intermediate size scale).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sym typeface="Symbol"/>
              </a:rPr>
              <a:t>The typical </a:t>
            </a:r>
            <a:r>
              <a:rPr lang="en-US" b="1" dirty="0">
                <a:latin typeface="Calibri" pitchFamily="34" charset="0"/>
                <a:sym typeface="Symbol"/>
              </a:rPr>
              <a:t>tensile strength</a:t>
            </a:r>
            <a:r>
              <a:rPr lang="en-US" dirty="0">
                <a:latin typeface="Calibri" pitchFamily="34" charset="0"/>
                <a:sym typeface="Symbol"/>
              </a:rPr>
              <a:t> for small objects is </a:t>
            </a:r>
            <a:r>
              <a:rPr lang="en-US" b="1" dirty="0">
                <a:latin typeface="Calibri" pitchFamily="34" charset="0"/>
                <a:sym typeface="Symbol"/>
              </a:rPr>
              <a:t>~1 </a:t>
            </a:r>
            <a:r>
              <a:rPr lang="en-US" b="1" dirty="0" err="1" smtClean="0">
                <a:latin typeface="Calibri" pitchFamily="34" charset="0"/>
                <a:sym typeface="Symbol"/>
              </a:rPr>
              <a:t>kPa</a:t>
            </a:r>
            <a:r>
              <a:rPr lang="en-US" dirty="0" smtClean="0">
                <a:latin typeface="Calibri" pitchFamily="34" charset="0"/>
                <a:sym typeface="Symbol"/>
              </a:rPr>
              <a:t>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sym typeface="Symbol"/>
              </a:rPr>
              <a:t>The </a:t>
            </a:r>
            <a:r>
              <a:rPr lang="en-US" b="1" dirty="0" smtClean="0">
                <a:latin typeface="Calibri" pitchFamily="34" charset="0"/>
                <a:sym typeface="Symbol"/>
              </a:rPr>
              <a:t>porosity</a:t>
            </a:r>
            <a:r>
              <a:rPr lang="en-US" dirty="0" smtClean="0">
                <a:latin typeface="Calibri" pitchFamily="34" charset="0"/>
                <a:sym typeface="Symbol"/>
              </a:rPr>
              <a:t> of the </a:t>
            </a:r>
            <a:r>
              <a:rPr lang="en-US" dirty="0" err="1" smtClean="0">
                <a:latin typeface="Calibri" pitchFamily="34" charset="0"/>
                <a:sym typeface="Symbol"/>
              </a:rPr>
              <a:t>planetesimals</a:t>
            </a:r>
            <a:r>
              <a:rPr lang="en-US" dirty="0" smtClean="0">
                <a:latin typeface="Calibri" pitchFamily="34" charset="0"/>
                <a:sym typeface="Symbol"/>
              </a:rPr>
              <a:t> is </a:t>
            </a:r>
            <a:r>
              <a:rPr lang="en-US" b="1" dirty="0" smtClean="0">
                <a:latin typeface="Calibri" pitchFamily="34" charset="0"/>
                <a:sym typeface="Symbol"/>
              </a:rPr>
              <a:t>~60%</a:t>
            </a:r>
            <a:r>
              <a:rPr lang="en-US" dirty="0" smtClean="0">
                <a:latin typeface="Calibri" pitchFamily="34" charset="0"/>
                <a:sym typeface="Symbol"/>
              </a:rPr>
              <a:t>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  <a:sym typeface="Symbol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228184" y="1264673"/>
            <a:ext cx="2830560" cy="507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latin typeface="Calibri" pitchFamily="34" charset="0"/>
                <a:sym typeface="Symbol"/>
              </a:rPr>
              <a:t>Consequences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sym typeface="Symbol"/>
              </a:rPr>
              <a:t>Model works only for </a:t>
            </a:r>
            <a:br>
              <a:rPr lang="en-US" dirty="0" smtClean="0">
                <a:latin typeface="Calibri" pitchFamily="34" charset="0"/>
                <a:sym typeface="Symbol"/>
              </a:rPr>
            </a:br>
            <a:r>
              <a:rPr lang="en-US" dirty="0" smtClean="0">
                <a:latin typeface="Calibri" pitchFamily="34" charset="0"/>
                <a:sym typeface="Symbol"/>
              </a:rPr>
              <a:t>0.1 µm ice (or ice-coated) grains. For larger monomer grains, </a:t>
            </a:r>
            <a:r>
              <a:rPr lang="en-US" dirty="0" err="1" smtClean="0">
                <a:latin typeface="Calibri" pitchFamily="34" charset="0"/>
                <a:sym typeface="Symbol"/>
              </a:rPr>
              <a:t>planetesimals</a:t>
            </a:r>
            <a:r>
              <a:rPr lang="en-US" dirty="0" smtClean="0">
                <a:latin typeface="Calibri" pitchFamily="34" charset="0"/>
                <a:sym typeface="Symbol"/>
              </a:rPr>
              <a:t> cannot form.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sym typeface="Symbol"/>
              </a:rPr>
              <a:t>The </a:t>
            </a:r>
            <a:r>
              <a:rPr lang="en-US" b="1" dirty="0" smtClean="0">
                <a:latin typeface="Calibri" pitchFamily="34" charset="0"/>
                <a:sym typeface="Symbol"/>
              </a:rPr>
              <a:t>porosity</a:t>
            </a:r>
            <a:r>
              <a:rPr lang="en-US" dirty="0" smtClean="0">
                <a:latin typeface="Calibri" pitchFamily="34" charset="0"/>
                <a:sym typeface="Symbol"/>
              </a:rPr>
              <a:t> of the final </a:t>
            </a:r>
            <a:r>
              <a:rPr lang="en-US" dirty="0" err="1" smtClean="0">
                <a:latin typeface="Calibri" pitchFamily="34" charset="0"/>
                <a:sym typeface="Symbol"/>
              </a:rPr>
              <a:t>planetesimals</a:t>
            </a:r>
            <a:r>
              <a:rPr lang="en-US" dirty="0" smtClean="0">
                <a:latin typeface="Calibri" pitchFamily="34" charset="0"/>
                <a:sym typeface="Symbol"/>
              </a:rPr>
              <a:t> is </a:t>
            </a:r>
            <a:r>
              <a:rPr lang="en-US" b="1" dirty="0" smtClean="0">
                <a:latin typeface="Calibri" pitchFamily="34" charset="0"/>
                <a:sym typeface="Symbol"/>
              </a:rPr>
              <a:t>~90%</a:t>
            </a:r>
            <a:r>
              <a:rPr lang="en-US" dirty="0" smtClean="0">
                <a:latin typeface="Calibri" pitchFamily="34" charset="0"/>
                <a:sym typeface="Symbol"/>
              </a:rPr>
              <a:t>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sym typeface="Symbol"/>
              </a:rPr>
              <a:t>Internal structures and tensile strength have not been analyzed yet. If the bodies are homogeneous, then the </a:t>
            </a:r>
            <a:r>
              <a:rPr lang="en-US" b="1" dirty="0" smtClean="0">
                <a:latin typeface="Calibri" pitchFamily="34" charset="0"/>
                <a:sym typeface="Symbol"/>
              </a:rPr>
              <a:t>tensile strength </a:t>
            </a:r>
            <a:r>
              <a:rPr lang="en-US" dirty="0" smtClean="0">
                <a:latin typeface="Calibri" pitchFamily="34" charset="0"/>
                <a:sym typeface="Symbol"/>
              </a:rPr>
              <a:t>is </a:t>
            </a:r>
            <a:r>
              <a:rPr lang="en-US" b="1" dirty="0" smtClean="0">
                <a:latin typeface="Calibri" pitchFamily="34" charset="0"/>
                <a:sym typeface="Symbol"/>
              </a:rPr>
              <a:t>~ 1kPa</a:t>
            </a:r>
            <a:r>
              <a:rPr lang="en-US" dirty="0" smtClean="0">
                <a:latin typeface="Calibri" pitchFamily="34" charset="0"/>
                <a:sym typeface="Symbol"/>
              </a:rPr>
              <a:t>.</a:t>
            </a:r>
            <a:endParaRPr lang="en-US" dirty="0">
              <a:latin typeface="Calibri" pitchFamily="34" charset="0"/>
              <a:sym typeface="Symbo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85256" y="679517"/>
            <a:ext cx="2830560" cy="40011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de-DE" sz="2000" b="1" cap="small" dirty="0" err="1" smtClean="0"/>
              <a:t>Gravitational</a:t>
            </a:r>
            <a:r>
              <a:rPr lang="de-DE" sz="2000" b="1" cap="small" dirty="0" smtClean="0"/>
              <a:t> </a:t>
            </a:r>
            <a:r>
              <a:rPr lang="de-DE" sz="2000" b="1" cap="small" dirty="0" err="1" smtClean="0"/>
              <a:t>Instability</a:t>
            </a:r>
            <a:endParaRPr lang="de-DE" sz="2000" b="1" cap="small" dirty="0"/>
          </a:p>
        </p:txBody>
      </p:sp>
      <p:sp>
        <p:nvSpPr>
          <p:cNvPr id="15" name="Rechteck 14"/>
          <p:cNvSpPr/>
          <p:nvPr/>
        </p:nvSpPr>
        <p:spPr>
          <a:xfrm>
            <a:off x="3156720" y="679517"/>
            <a:ext cx="2830560" cy="40011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de-DE" sz="2000" b="1" cap="small" dirty="0" err="1" smtClean="0"/>
              <a:t>Mass</a:t>
            </a:r>
            <a:r>
              <a:rPr lang="de-DE" sz="2000" b="1" cap="small" dirty="0" smtClean="0"/>
              <a:t> Transfer</a:t>
            </a:r>
            <a:endParaRPr lang="de-DE" sz="2000" b="1" baseline="30000" dirty="0"/>
          </a:p>
        </p:txBody>
      </p:sp>
      <p:sp>
        <p:nvSpPr>
          <p:cNvPr id="16" name="Rechteck 15"/>
          <p:cNvSpPr/>
          <p:nvPr/>
        </p:nvSpPr>
        <p:spPr>
          <a:xfrm>
            <a:off x="6228184" y="679517"/>
            <a:ext cx="2830560" cy="40011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de-DE" sz="2000" b="1" cap="small" dirty="0" err="1" smtClean="0"/>
              <a:t>Fluffy</a:t>
            </a:r>
            <a:r>
              <a:rPr lang="de-DE" sz="2000" b="1" cap="small" dirty="0" smtClean="0"/>
              <a:t> </a:t>
            </a:r>
            <a:r>
              <a:rPr lang="de-DE" sz="2000" b="1" cap="small" dirty="0" err="1" smtClean="0"/>
              <a:t>Ice</a:t>
            </a:r>
            <a:r>
              <a:rPr lang="de-DE" sz="2000" b="1" cap="small" dirty="0" smtClean="0"/>
              <a:t> Growth</a:t>
            </a:r>
            <a:endParaRPr lang="de-DE" sz="2000" b="1" baseline="30000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27584" y="44680"/>
            <a:ext cx="7488832" cy="50400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ctr" rotWithShape="0">
              <a:srgbClr val="000000">
                <a:alpha val="49000"/>
              </a:srgbClr>
            </a:outerShdw>
          </a:effectLst>
        </p:spPr>
        <p:txBody>
          <a:bodyPr lIns="92075" tIns="46038" rIns="92075" bIns="46038" anchor="ctr" anchorCtr="0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Planetesimal/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cometesimal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-formation models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Abgerundetes Rechteck 1"/>
          <p:cNvSpPr/>
          <p:nvPr/>
        </p:nvSpPr>
        <p:spPr>
          <a:xfrm>
            <a:off x="232470" y="4077072"/>
            <a:ext cx="2592288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/>
          <p:cNvSpPr/>
          <p:nvPr/>
        </p:nvSpPr>
        <p:spPr>
          <a:xfrm>
            <a:off x="3304431" y="3256409"/>
            <a:ext cx="2592288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6334100" y="3808089"/>
            <a:ext cx="2592288" cy="164665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5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85256" y="1261882"/>
            <a:ext cx="2830560" cy="540468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Dust/ice grains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↓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Formation of cm-sized dust aggregates by sticking collisions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↓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Bouncing barrier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</a:rPr>
              <a:t>↓</a:t>
            </a:r>
            <a:endParaRPr lang="en-US" dirty="0" smtClean="0">
              <a:latin typeface="Calibri" pitchFamily="34" charset="0"/>
              <a:sym typeface="Symbol"/>
            </a:endParaRP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Spatial concentration by Kelvin-Helmholtz Instability</a:t>
            </a:r>
            <a:endParaRPr lang="en-US" dirty="0" smtClean="0">
              <a:latin typeface="Calibri" pitchFamily="34" charset="0"/>
              <a:sym typeface="Symbol"/>
            </a:endParaRPr>
          </a:p>
          <a:p>
            <a:pPr algn="ctr">
              <a:lnSpc>
                <a:spcPts val="1800"/>
              </a:lnSpc>
            </a:pPr>
            <a:r>
              <a:rPr lang="en-US" dirty="0" smtClean="0">
                <a:latin typeface="Calibri" pitchFamily="34" charset="0"/>
              </a:rPr>
              <a:t>OR</a:t>
            </a:r>
          </a:p>
          <a:p>
            <a:pPr algn="ctr">
              <a:lnSpc>
                <a:spcPts val="1800"/>
              </a:lnSpc>
            </a:pPr>
            <a:r>
              <a:rPr lang="en-US" b="1" dirty="0">
                <a:latin typeface="Calibri" pitchFamily="34" charset="0"/>
                <a:sym typeface="Symbol"/>
              </a:rPr>
              <a:t>m</a:t>
            </a:r>
            <a:r>
              <a:rPr lang="en-US" b="1" dirty="0" smtClean="0">
                <a:latin typeface="Calibri" pitchFamily="34" charset="0"/>
                <a:sym typeface="Symbol"/>
              </a:rPr>
              <a:t>agneto-rotational Instability</a:t>
            </a:r>
            <a:endParaRPr lang="en-US" dirty="0" smtClean="0">
              <a:latin typeface="Calibri" pitchFamily="34" charset="0"/>
              <a:sym typeface="Symbol"/>
            </a:endParaRP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</a:rPr>
              <a:t>↓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Further concentration </a:t>
            </a:r>
            <a:r>
              <a:rPr lang="en-US" b="1" dirty="0">
                <a:latin typeface="Calibri" pitchFamily="34" charset="0"/>
                <a:sym typeface="Symbol"/>
              </a:rPr>
              <a:t>by </a:t>
            </a:r>
            <a:r>
              <a:rPr lang="en-US" b="1" dirty="0" smtClean="0">
                <a:latin typeface="Calibri" pitchFamily="34" charset="0"/>
              </a:rPr>
              <a:t>streaming Instability</a:t>
            </a:r>
            <a:endParaRPr lang="en-US" dirty="0" smtClean="0">
              <a:latin typeface="Calibri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↓</a:t>
            </a:r>
          </a:p>
          <a:p>
            <a:pPr marL="0" lvl="1"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Gravitational Instability</a:t>
            </a:r>
          </a:p>
          <a:p>
            <a:pPr marL="0" lvl="1"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↓</a:t>
            </a:r>
          </a:p>
          <a:p>
            <a:pPr marL="0" lvl="1"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Fragmentation of collapsing cloud</a:t>
            </a:r>
          </a:p>
          <a:p>
            <a:pPr marL="0" lvl="1"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↓</a:t>
            </a:r>
          </a:p>
          <a:p>
            <a:pPr marL="0" lvl="1" algn="ctr">
              <a:lnSpc>
                <a:spcPts val="1800"/>
              </a:lnSpc>
            </a:pPr>
            <a:r>
              <a:rPr lang="en-US" b="1" dirty="0" err="1">
                <a:latin typeface="Calibri" pitchFamily="34" charset="0"/>
                <a:sym typeface="Symbol"/>
              </a:rPr>
              <a:t>P</a:t>
            </a:r>
            <a:r>
              <a:rPr lang="en-US" b="1" dirty="0" err="1" smtClean="0">
                <a:latin typeface="Calibri" pitchFamily="34" charset="0"/>
                <a:sym typeface="Symbol"/>
              </a:rPr>
              <a:t>lanetesimals</a:t>
            </a:r>
            <a:endParaRPr lang="en-US" dirty="0">
              <a:latin typeface="Calibri" pitchFamily="34" charset="0"/>
              <a:sym typeface="Symbol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156720" y="1264675"/>
            <a:ext cx="2830560" cy="540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dirty="0" smtClean="0">
              <a:latin typeface="Calibri" pitchFamily="34" charset="0"/>
              <a:sym typeface="Symbol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3779912" y="2981453"/>
            <a:ext cx="1257061" cy="1095619"/>
            <a:chOff x="6465259" y="1583795"/>
            <a:chExt cx="1257061" cy="1095619"/>
          </a:xfrm>
        </p:grpSpPr>
        <p:sp>
          <p:nvSpPr>
            <p:cNvPr id="24" name="Ellipse 23"/>
            <p:cNvSpPr/>
            <p:nvPr/>
          </p:nvSpPr>
          <p:spPr>
            <a:xfrm>
              <a:off x="6591859" y="211417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6792880" y="229417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7041851" y="201037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7" name="Ellipse 26"/>
            <p:cNvSpPr/>
            <p:nvPr/>
          </p:nvSpPr>
          <p:spPr>
            <a:xfrm>
              <a:off x="6771859" y="194336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7092320" y="224560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9" name="Ellipse 28"/>
            <p:cNvSpPr/>
            <p:nvPr/>
          </p:nvSpPr>
          <p:spPr>
            <a:xfrm>
              <a:off x="7272320" y="215085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0" name="Ellipse 29"/>
            <p:cNvSpPr/>
            <p:nvPr/>
          </p:nvSpPr>
          <p:spPr>
            <a:xfrm>
              <a:off x="6664753" y="249941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7043183" y="246037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6929206" y="176336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3" name="Ellipse 32"/>
            <p:cNvSpPr/>
            <p:nvPr/>
          </p:nvSpPr>
          <p:spPr>
            <a:xfrm>
              <a:off x="6565006" y="176336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4" name="Ellipse 33"/>
            <p:cNvSpPr/>
            <p:nvPr/>
          </p:nvSpPr>
          <p:spPr>
            <a:xfrm>
              <a:off x="7187267" y="167379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5" name="Ellipse 34"/>
            <p:cNvSpPr/>
            <p:nvPr/>
          </p:nvSpPr>
          <p:spPr>
            <a:xfrm>
              <a:off x="7452320" y="186495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7542320" y="230843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7" name="Ellipse 36"/>
            <p:cNvSpPr/>
            <p:nvPr/>
          </p:nvSpPr>
          <p:spPr>
            <a:xfrm>
              <a:off x="7362320" y="2497773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8" name="Ellipse 37"/>
            <p:cNvSpPr/>
            <p:nvPr/>
          </p:nvSpPr>
          <p:spPr>
            <a:xfrm>
              <a:off x="6758366" y="158379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9" name="Ellipse 38"/>
            <p:cNvSpPr/>
            <p:nvPr/>
          </p:nvSpPr>
          <p:spPr>
            <a:xfrm>
              <a:off x="6465259" y="231820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3881669" y="4437112"/>
            <a:ext cx="1053546" cy="977067"/>
            <a:chOff x="6578774" y="3101167"/>
            <a:chExt cx="1053546" cy="977067"/>
          </a:xfrm>
        </p:grpSpPr>
        <p:sp>
          <p:nvSpPr>
            <p:cNvPr id="41" name="Ellipse 40"/>
            <p:cNvSpPr/>
            <p:nvPr/>
          </p:nvSpPr>
          <p:spPr>
            <a:xfrm>
              <a:off x="6687235" y="3583838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42" name="Ellipse 41"/>
            <p:cNvSpPr/>
            <p:nvPr/>
          </p:nvSpPr>
          <p:spPr>
            <a:xfrm>
              <a:off x="6906395" y="3684328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7075856" y="3487989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44" name="Ellipse 43"/>
            <p:cNvSpPr/>
            <p:nvPr/>
          </p:nvSpPr>
          <p:spPr>
            <a:xfrm>
              <a:off x="6829717" y="3420979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45" name="Ellipse 44"/>
            <p:cNvSpPr/>
            <p:nvPr/>
          </p:nvSpPr>
          <p:spPr>
            <a:xfrm>
              <a:off x="7134276" y="371527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46" name="Ellipse 45"/>
            <p:cNvSpPr/>
            <p:nvPr/>
          </p:nvSpPr>
          <p:spPr>
            <a:xfrm>
              <a:off x="7314276" y="3620518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47" name="Ellipse 46"/>
            <p:cNvSpPr/>
            <p:nvPr/>
          </p:nvSpPr>
          <p:spPr>
            <a:xfrm>
              <a:off x="6810072" y="389752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48" name="Ellipse 47"/>
            <p:cNvSpPr/>
            <p:nvPr/>
          </p:nvSpPr>
          <p:spPr>
            <a:xfrm>
              <a:off x="7069237" y="389823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49" name="Ellipse 48"/>
            <p:cNvSpPr/>
            <p:nvPr/>
          </p:nvSpPr>
          <p:spPr>
            <a:xfrm>
              <a:off x="6971162" y="3272783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0" name="Ellipse 49"/>
            <p:cNvSpPr/>
            <p:nvPr/>
          </p:nvSpPr>
          <p:spPr>
            <a:xfrm>
              <a:off x="6654668" y="325688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1" name="Ellipse 50"/>
            <p:cNvSpPr/>
            <p:nvPr/>
          </p:nvSpPr>
          <p:spPr>
            <a:xfrm>
              <a:off x="7189468" y="318321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2" name="Ellipse 51"/>
            <p:cNvSpPr/>
            <p:nvPr/>
          </p:nvSpPr>
          <p:spPr>
            <a:xfrm>
              <a:off x="7359109" y="335052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3" name="Ellipse 52"/>
            <p:cNvSpPr/>
            <p:nvPr/>
          </p:nvSpPr>
          <p:spPr>
            <a:xfrm>
              <a:off x="7452320" y="374629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4" name="Ellipse 53"/>
            <p:cNvSpPr/>
            <p:nvPr/>
          </p:nvSpPr>
          <p:spPr>
            <a:xfrm>
              <a:off x="7332717" y="3887929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5" name="Ellipse 54"/>
            <p:cNvSpPr/>
            <p:nvPr/>
          </p:nvSpPr>
          <p:spPr>
            <a:xfrm>
              <a:off x="6840077" y="310116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6" name="Ellipse 55"/>
            <p:cNvSpPr/>
            <p:nvPr/>
          </p:nvSpPr>
          <p:spPr>
            <a:xfrm>
              <a:off x="6578774" y="377197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4026955" y="5877256"/>
            <a:ext cx="762975" cy="720096"/>
            <a:chOff x="6744678" y="4758543"/>
            <a:chExt cx="762975" cy="720096"/>
          </a:xfrm>
        </p:grpSpPr>
        <p:sp>
          <p:nvSpPr>
            <p:cNvPr id="58" name="Ellipse 57"/>
            <p:cNvSpPr/>
            <p:nvPr/>
          </p:nvSpPr>
          <p:spPr>
            <a:xfrm>
              <a:off x="6928314" y="496834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9" name="Ellipse 58"/>
            <p:cNvSpPr/>
            <p:nvPr/>
          </p:nvSpPr>
          <p:spPr>
            <a:xfrm>
              <a:off x="7002270" y="513919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0" name="Ellipse 59"/>
            <p:cNvSpPr/>
            <p:nvPr/>
          </p:nvSpPr>
          <p:spPr>
            <a:xfrm>
              <a:off x="7094307" y="496790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1" name="Ellipse 60"/>
            <p:cNvSpPr/>
            <p:nvPr/>
          </p:nvSpPr>
          <p:spPr>
            <a:xfrm>
              <a:off x="6768658" y="490089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2" name="Ellipse 61"/>
            <p:cNvSpPr/>
            <p:nvPr/>
          </p:nvSpPr>
          <p:spPr>
            <a:xfrm>
              <a:off x="7120923" y="5171333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3" name="Ellipse 62"/>
            <p:cNvSpPr/>
            <p:nvPr/>
          </p:nvSpPr>
          <p:spPr>
            <a:xfrm>
              <a:off x="7165756" y="5100433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4" name="Ellipse 63"/>
            <p:cNvSpPr/>
            <p:nvPr/>
          </p:nvSpPr>
          <p:spPr>
            <a:xfrm>
              <a:off x="6844425" y="5088783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5" name="Ellipse 64"/>
            <p:cNvSpPr/>
            <p:nvPr/>
          </p:nvSpPr>
          <p:spPr>
            <a:xfrm>
              <a:off x="7000227" y="5298639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6" name="Ellipse 65"/>
            <p:cNvSpPr/>
            <p:nvPr/>
          </p:nvSpPr>
          <p:spPr>
            <a:xfrm>
              <a:off x="7013466" y="482425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7" name="Ellipse 66"/>
            <p:cNvSpPr/>
            <p:nvPr/>
          </p:nvSpPr>
          <p:spPr>
            <a:xfrm>
              <a:off x="6744678" y="4792453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8" name="Ellipse 67"/>
            <p:cNvSpPr/>
            <p:nvPr/>
          </p:nvSpPr>
          <p:spPr>
            <a:xfrm>
              <a:off x="7120458" y="4758543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9" name="Ellipse 68"/>
            <p:cNvSpPr/>
            <p:nvPr/>
          </p:nvSpPr>
          <p:spPr>
            <a:xfrm>
              <a:off x="7226491" y="490994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70" name="Ellipse 69"/>
            <p:cNvSpPr/>
            <p:nvPr/>
          </p:nvSpPr>
          <p:spPr>
            <a:xfrm>
              <a:off x="7327653" y="517055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71" name="Ellipse 70"/>
            <p:cNvSpPr/>
            <p:nvPr/>
          </p:nvSpPr>
          <p:spPr>
            <a:xfrm>
              <a:off x="7192148" y="527243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72" name="Ellipse 71"/>
            <p:cNvSpPr/>
            <p:nvPr/>
          </p:nvSpPr>
          <p:spPr>
            <a:xfrm>
              <a:off x="6858528" y="480371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73" name="Ellipse 72"/>
            <p:cNvSpPr/>
            <p:nvPr/>
          </p:nvSpPr>
          <p:spPr>
            <a:xfrm>
              <a:off x="6912280" y="522008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</p:grpSp>
      <p:cxnSp>
        <p:nvCxnSpPr>
          <p:cNvPr id="74" name="Gerade Verbindung mit Pfeil 73"/>
          <p:cNvCxnSpPr/>
          <p:nvPr/>
        </p:nvCxnSpPr>
        <p:spPr>
          <a:xfrm>
            <a:off x="4408442" y="4077605"/>
            <a:ext cx="0" cy="4315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>
            <a:off x="4408442" y="5445757"/>
            <a:ext cx="0" cy="4315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>
            <a:off x="4857923" y="3071452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>
          <a:xfrm rot="10800000">
            <a:off x="4857923" y="3426880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4914141" y="3150588"/>
            <a:ext cx="81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 cm</a:t>
            </a:r>
            <a:endParaRPr lang="de-DE" dirty="0"/>
          </a:p>
        </p:txBody>
      </p:sp>
      <p:cxnSp>
        <p:nvCxnSpPr>
          <p:cNvPr id="79" name="Gerade Verbindung mit Pfeil 78"/>
          <p:cNvCxnSpPr/>
          <p:nvPr/>
        </p:nvCxnSpPr>
        <p:spPr>
          <a:xfrm>
            <a:off x="4946993" y="5911166"/>
            <a:ext cx="0" cy="686186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4946992" y="6036939"/>
            <a:ext cx="101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1-10 </a:t>
            </a:r>
            <a:r>
              <a:rPr lang="de-DE" dirty="0"/>
              <a:t>k</a:t>
            </a:r>
            <a:r>
              <a:rPr lang="de-DE" dirty="0" smtClean="0"/>
              <a:t>m</a:t>
            </a:r>
            <a:endParaRPr lang="de-DE" dirty="0"/>
          </a:p>
        </p:txBody>
      </p:sp>
      <p:sp>
        <p:nvSpPr>
          <p:cNvPr id="81" name="Ellipse 80"/>
          <p:cNvSpPr/>
          <p:nvPr/>
        </p:nvSpPr>
        <p:spPr>
          <a:xfrm>
            <a:off x="3382805" y="1395311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82" name="Ellipse 81"/>
          <p:cNvSpPr/>
          <p:nvPr/>
        </p:nvSpPr>
        <p:spPr>
          <a:xfrm>
            <a:off x="5121605" y="1389091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cxnSp>
        <p:nvCxnSpPr>
          <p:cNvPr id="83" name="Gerade Verbindung mit Pfeil 82"/>
          <p:cNvCxnSpPr/>
          <p:nvPr/>
        </p:nvCxnSpPr>
        <p:spPr>
          <a:xfrm flipV="1">
            <a:off x="3670837" y="1482430"/>
            <a:ext cx="504056" cy="5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/>
          <p:nvPr/>
        </p:nvCxnSpPr>
        <p:spPr>
          <a:xfrm rot="10800000" flipV="1">
            <a:off x="4568841" y="1482430"/>
            <a:ext cx="504056" cy="5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/>
          <p:cNvCxnSpPr/>
          <p:nvPr/>
        </p:nvCxnSpPr>
        <p:spPr>
          <a:xfrm>
            <a:off x="5217830" y="1196752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/>
          <p:nvPr/>
        </p:nvCxnSpPr>
        <p:spPr>
          <a:xfrm rot="10800000">
            <a:off x="5217830" y="1552180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86"/>
          <p:cNvSpPr txBox="1"/>
          <p:nvPr/>
        </p:nvSpPr>
        <p:spPr>
          <a:xfrm>
            <a:off x="5274048" y="1294938"/>
            <a:ext cx="95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 µm</a:t>
            </a:r>
            <a:endParaRPr lang="de-DE" dirty="0"/>
          </a:p>
        </p:txBody>
      </p:sp>
      <p:sp>
        <p:nvSpPr>
          <p:cNvPr id="88" name="Ellipse 87"/>
          <p:cNvSpPr/>
          <p:nvPr/>
        </p:nvSpPr>
        <p:spPr>
          <a:xfrm>
            <a:off x="4222518" y="1345658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89" name="Ellipse 88"/>
          <p:cNvSpPr/>
          <p:nvPr/>
        </p:nvSpPr>
        <p:spPr>
          <a:xfrm>
            <a:off x="4347426" y="1411713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cxnSp>
        <p:nvCxnSpPr>
          <p:cNvPr id="90" name="Gerade Verbindung mit Pfeil 89"/>
          <p:cNvCxnSpPr/>
          <p:nvPr/>
        </p:nvCxnSpPr>
        <p:spPr>
          <a:xfrm>
            <a:off x="4407725" y="1620866"/>
            <a:ext cx="0" cy="4315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Ellipse 90"/>
          <p:cNvSpPr/>
          <p:nvPr/>
        </p:nvSpPr>
        <p:spPr>
          <a:xfrm>
            <a:off x="4026064" y="2421154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92" name="Ellipse 91"/>
          <p:cNvSpPr/>
          <p:nvPr/>
        </p:nvSpPr>
        <p:spPr>
          <a:xfrm>
            <a:off x="3831661" y="1983066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93" name="Ellipse 92"/>
          <p:cNvSpPr/>
          <p:nvPr/>
        </p:nvSpPr>
        <p:spPr>
          <a:xfrm>
            <a:off x="4645371" y="2185657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94" name="Ellipse 93"/>
          <p:cNvSpPr/>
          <p:nvPr/>
        </p:nvSpPr>
        <p:spPr>
          <a:xfrm>
            <a:off x="4110276" y="2307365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95" name="Ellipse 94"/>
          <p:cNvSpPr/>
          <p:nvPr/>
        </p:nvSpPr>
        <p:spPr>
          <a:xfrm>
            <a:off x="3921661" y="2164791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96" name="Ellipse 95"/>
          <p:cNvSpPr/>
          <p:nvPr/>
        </p:nvSpPr>
        <p:spPr>
          <a:xfrm>
            <a:off x="4645371" y="2344791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97" name="Ellipse 96"/>
          <p:cNvSpPr/>
          <p:nvPr/>
        </p:nvSpPr>
        <p:spPr>
          <a:xfrm>
            <a:off x="3873497" y="2074791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98" name="Ellipse 97"/>
          <p:cNvSpPr/>
          <p:nvPr/>
        </p:nvSpPr>
        <p:spPr>
          <a:xfrm>
            <a:off x="5064455" y="2329900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99" name="Ellipse 98"/>
          <p:cNvSpPr/>
          <p:nvPr/>
        </p:nvSpPr>
        <p:spPr>
          <a:xfrm>
            <a:off x="4509814" y="2130496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00" name="Ellipse 99"/>
          <p:cNvSpPr/>
          <p:nvPr/>
        </p:nvSpPr>
        <p:spPr>
          <a:xfrm>
            <a:off x="4063444" y="2127365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01" name="Ellipse 100"/>
          <p:cNvSpPr/>
          <p:nvPr/>
        </p:nvSpPr>
        <p:spPr>
          <a:xfrm>
            <a:off x="4274862" y="2115397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02" name="Ellipse 101"/>
          <p:cNvSpPr/>
          <p:nvPr/>
        </p:nvSpPr>
        <p:spPr>
          <a:xfrm>
            <a:off x="4410017" y="2151154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03" name="Ellipse 102"/>
          <p:cNvSpPr/>
          <p:nvPr/>
        </p:nvSpPr>
        <p:spPr>
          <a:xfrm>
            <a:off x="4794455" y="2397365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04" name="Ellipse 103"/>
          <p:cNvSpPr/>
          <p:nvPr/>
        </p:nvSpPr>
        <p:spPr>
          <a:xfrm>
            <a:off x="4946898" y="2339575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05" name="Ellipse 104"/>
          <p:cNvSpPr/>
          <p:nvPr/>
        </p:nvSpPr>
        <p:spPr>
          <a:xfrm>
            <a:off x="4175115" y="2241154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06" name="Ellipse 105"/>
          <p:cNvSpPr/>
          <p:nvPr/>
        </p:nvSpPr>
        <p:spPr>
          <a:xfrm>
            <a:off x="3936064" y="2456912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cxnSp>
        <p:nvCxnSpPr>
          <p:cNvPr id="107" name="Gerade Verbindung mit Pfeil 106"/>
          <p:cNvCxnSpPr/>
          <p:nvPr/>
        </p:nvCxnSpPr>
        <p:spPr>
          <a:xfrm>
            <a:off x="4408934" y="2565437"/>
            <a:ext cx="0" cy="4315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3"/>
          <p:cNvSpPr>
            <a:spLocks noChangeArrowheads="1"/>
          </p:cNvSpPr>
          <p:nvPr/>
        </p:nvSpPr>
        <p:spPr bwMode="auto">
          <a:xfrm>
            <a:off x="1115616" y="44680"/>
            <a:ext cx="6912768" cy="504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ctr" rotWithShape="0">
              <a:srgbClr val="000000">
                <a:alpha val="49000"/>
              </a:srgbClr>
            </a:outerShdw>
          </a:effectLst>
        </p:spPr>
        <p:txBody>
          <a:bodyPr lIns="92075" tIns="46038" rIns="92075" bIns="46038" anchor="ctr" anchorCtr="0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Thermophysical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model of comet activity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251520" y="6206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tensile strength of gravitational collapsing </a:t>
            </a:r>
            <a:r>
              <a:rPr lang="en-US" sz="2400" b="1" dirty="0" smtClean="0"/>
              <a:t>dust aggregates</a:t>
            </a:r>
            <a:endParaRPr lang="en-US" sz="2400" b="1" dirty="0"/>
          </a:p>
        </p:txBody>
      </p:sp>
      <p:cxnSp>
        <p:nvCxnSpPr>
          <p:cNvPr id="111" name="Gerade Verbindung mit Pfeil 110"/>
          <p:cNvCxnSpPr/>
          <p:nvPr/>
        </p:nvCxnSpPr>
        <p:spPr>
          <a:xfrm flipH="1">
            <a:off x="4974456" y="2344791"/>
            <a:ext cx="1012824" cy="864641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hteck 111"/>
              <p:cNvSpPr/>
              <p:nvPr/>
            </p:nvSpPr>
            <p:spPr>
              <a:xfrm>
                <a:off x="6228184" y="1264667"/>
                <a:ext cx="2830560" cy="540000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  <a:effectLst>
                <a:outerShdw blurRad="50800" dist="88900" dir="2700000" algn="ctr" rotWithShape="0">
                  <a:schemeClr val="tx1">
                    <a:alpha val="49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u="sng" dirty="0" smtClean="0">
                    <a:latin typeface="Calibri" pitchFamily="34" charset="0"/>
                    <a:sym typeface="Symbol"/>
                  </a:rPr>
                  <a:t>Properties of cm-sized dust aggregates</a:t>
                </a:r>
              </a:p>
              <a:p>
                <a:pPr marL="180975" indent="-180975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  <a:sym typeface="Symbol"/>
                  </a:rPr>
                  <a:t>Radius: </a:t>
                </a:r>
                <a:r>
                  <a:rPr lang="en-US" i="1" dirty="0" smtClean="0">
                    <a:latin typeface="Calibri" pitchFamily="34" charset="0"/>
                    <a:sym typeface="Symbol"/>
                  </a:rPr>
                  <a:t>s</a:t>
                </a:r>
                <a:r>
                  <a:rPr lang="en-US" dirty="0" smtClean="0">
                    <a:latin typeface="Calibri" pitchFamily="34" charset="0"/>
                    <a:sym typeface="Symbol"/>
                  </a:rPr>
                  <a:t> ~ 0.5 cm</a:t>
                </a:r>
              </a:p>
              <a:p>
                <a:pPr marL="180975" indent="-180975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  <a:sym typeface="Symbol"/>
                  </a:rPr>
                  <a:t>Porosity: ~60%</a:t>
                </a:r>
              </a:p>
              <a:p>
                <a:pPr marL="180975" indent="-180975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  <a:sym typeface="Symbol"/>
                  </a:rPr>
                  <a:t>Tensile strength: ~1 </a:t>
                </a:r>
                <a:r>
                  <a:rPr lang="en-US" dirty="0" err="1" smtClean="0">
                    <a:latin typeface="Calibri" pitchFamily="34" charset="0"/>
                    <a:sym typeface="Symbol"/>
                  </a:rPr>
                  <a:t>kPa</a:t>
                </a:r>
                <a:endParaRPr lang="en-US" dirty="0" smtClean="0">
                  <a:latin typeface="Calibri" pitchFamily="34" charset="0"/>
                  <a:sym typeface="Symbol"/>
                </a:endParaRPr>
              </a:p>
              <a:p>
                <a:pPr marL="180975" indent="-180975">
                  <a:buFont typeface="Arial" panose="020B0604020202020204" pitchFamily="34" charset="0"/>
                  <a:buChar char="•"/>
                </a:pPr>
                <a:endParaRPr lang="en-US" dirty="0">
                  <a:latin typeface="Calibri" pitchFamily="34" charset="0"/>
                  <a:sym typeface="Symbol"/>
                </a:endParaRPr>
              </a:p>
              <a:p>
                <a:pPr algn="ctr"/>
                <a:r>
                  <a:rPr lang="en-US" b="1" u="sng" dirty="0" smtClean="0">
                    <a:latin typeface="Calibri" pitchFamily="34" charset="0"/>
                    <a:sym typeface="Symbol"/>
                  </a:rPr>
                  <a:t>Properties of </a:t>
                </a:r>
                <a:r>
                  <a:rPr lang="en-US" b="1" u="sng" dirty="0" err="1" smtClean="0">
                    <a:latin typeface="Calibri" pitchFamily="34" charset="0"/>
                    <a:sym typeface="Symbol"/>
                  </a:rPr>
                  <a:t>cometesimals</a:t>
                </a:r>
                <a:endParaRPr lang="en-US" b="1" u="sng" dirty="0" smtClean="0">
                  <a:latin typeface="Calibri" pitchFamily="34" charset="0"/>
                  <a:sym typeface="Symbol"/>
                </a:endParaRPr>
              </a:p>
              <a:p>
                <a:pPr marL="180975" indent="-180975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  <a:sym typeface="Symbol"/>
                  </a:rPr>
                  <a:t>Collapse occurs at </a:t>
                </a:r>
                <a:r>
                  <a:rPr lang="en-US" dirty="0" err="1" smtClean="0">
                    <a:latin typeface="Calibri" pitchFamily="34" charset="0"/>
                    <a:sym typeface="Symbol"/>
                  </a:rPr>
                  <a:t>virial</a:t>
                </a:r>
                <a:r>
                  <a:rPr lang="en-US" dirty="0" smtClean="0">
                    <a:latin typeface="Calibri" pitchFamily="34" charset="0"/>
                    <a:sym typeface="Symbol"/>
                  </a:rPr>
                  <a:t> speed (~ 1 m/s) </a:t>
                </a:r>
              </a:p>
              <a:p>
                <a:pPr marL="180975" indent="-180975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  <a:sym typeface="Symbol"/>
                  </a:rPr>
                  <a:t>Most aggregates remain intact</a:t>
                </a:r>
              </a:p>
              <a:p>
                <a:pPr marL="180975" indent="-180975">
                  <a:buFont typeface="Arial" panose="020B0604020202020204" pitchFamily="34" charset="0"/>
                  <a:buChar char="•"/>
                </a:pPr>
                <a:r>
                  <a:rPr lang="en-US" dirty="0" err="1" smtClean="0">
                    <a:latin typeface="Calibri" pitchFamily="34" charset="0"/>
                    <a:sym typeface="Symbol"/>
                  </a:rPr>
                  <a:t>Cometesimals</a:t>
                </a:r>
                <a:r>
                  <a:rPr lang="en-US" dirty="0" smtClean="0">
                    <a:latin typeface="Calibri" pitchFamily="34" charset="0"/>
                    <a:sym typeface="Symbol"/>
                  </a:rPr>
                  <a:t> are loosely bound by inter-aggregate van der Waals forces with tensile strengths of</a:t>
                </a:r>
                <a:br>
                  <a:rPr lang="en-US" dirty="0" smtClean="0">
                    <a:latin typeface="Calibri" pitchFamily="34" charset="0"/>
                    <a:sym typeface="Symbol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  <a:sym typeface="Symbol"/>
                      </a:rPr>
                      <m:t>𝑇</m:t>
                    </m:r>
                    <m:r>
                      <a:rPr lang="de-DE" i="1">
                        <a:latin typeface="Cambria Math"/>
                        <a:ea typeface="Cambria Math"/>
                        <a:sym typeface="Symbol"/>
                      </a:rPr>
                      <m:t>≈</m:t>
                    </m:r>
                  </m:oMath>
                </a14:m>
                <a:r>
                  <a:rPr lang="de-DE" dirty="0">
                    <a:ea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  <a:ea typeface="Cambria Math"/>
                        <a:sym typeface="Symbol"/>
                      </a:rPr>
                      <m:t>0.6 </m:t>
                    </m:r>
                    <m:r>
                      <m:rPr>
                        <m:nor/>
                      </m:rPr>
                      <a:rPr lang="de-DE">
                        <a:latin typeface="Cambria Math"/>
                        <a:ea typeface="Cambria Math"/>
                        <a:sym typeface="Symbol"/>
                      </a:rPr>
                      <m:t>Pa</m:t>
                    </m:r>
                    <m:r>
                      <m:rPr>
                        <m:nor/>
                      </m:rPr>
                      <a:rPr lang="de-DE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fPr>
                              <m:num>
                                <m:r>
                                  <a:rPr lang="de-DE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e-DE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1 </m:t>
                                </m:r>
                                <m:r>
                                  <m:rPr>
                                    <m:nor/>
                                  </m:rPr>
                                  <a:rPr lang="de-DE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mm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  <a:sym typeface="Symbol"/>
                          </a:rPr>
                          <m:t>−2/3</m:t>
                        </m:r>
                      </m:sup>
                    </m:sSup>
                  </m:oMath>
                </a14:m>
                <a:r>
                  <a:rPr lang="en-US" dirty="0" smtClean="0">
                    <a:latin typeface="Calibri" pitchFamily="34" charset="0"/>
                    <a:sym typeface="Symbol"/>
                  </a:rPr>
                  <a:t/>
                </a:r>
                <a:br>
                  <a:rPr lang="en-US" dirty="0" smtClean="0">
                    <a:latin typeface="Calibri" pitchFamily="34" charset="0"/>
                    <a:sym typeface="Symbol"/>
                  </a:rPr>
                </a:br>
                <a:r>
                  <a:rPr lang="en-US" dirty="0" smtClean="0">
                    <a:latin typeface="Calibri" pitchFamily="34" charset="0"/>
                    <a:sym typeface="Symbol"/>
                  </a:rPr>
                  <a:t>(</a:t>
                </a:r>
                <a:r>
                  <a:rPr lang="en-US" dirty="0" err="1" smtClean="0">
                    <a:latin typeface="Calibri" pitchFamily="34" charset="0"/>
                    <a:sym typeface="Symbol"/>
                  </a:rPr>
                  <a:t>Skorov</a:t>
                </a:r>
                <a:r>
                  <a:rPr lang="en-US" dirty="0" smtClean="0">
                    <a:latin typeface="Calibri" pitchFamily="34" charset="0"/>
                    <a:sym typeface="Symbol"/>
                  </a:rPr>
                  <a:t> &amp; Blum 2012)</a:t>
                </a:r>
              </a:p>
            </p:txBody>
          </p:sp>
        </mc:Choice>
        <mc:Fallback xmlns="">
          <p:sp>
            <p:nvSpPr>
              <p:cNvPr id="112" name="Rechteck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264667"/>
                <a:ext cx="2830560" cy="5400000"/>
              </a:xfrm>
              <a:prstGeom prst="rect">
                <a:avLst/>
              </a:prstGeom>
              <a:blipFill rotWithShape="1">
                <a:blip r:embed="rId2"/>
                <a:stretch>
                  <a:fillRect l="-402" t="-220"/>
                </a:stretch>
              </a:blipFill>
              <a:ln w="25400">
                <a:solidFill>
                  <a:schemeClr val="tx1"/>
                </a:solidFill>
              </a:ln>
              <a:effectLst>
                <a:outerShdw blurRad="50800" dist="88900" dir="2700000" algn="ctr" rotWithShape="0">
                  <a:schemeClr val="tx1">
                    <a:alpha val="49000"/>
                  </a:scheme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eschweifte Klammer links 4"/>
          <p:cNvSpPr/>
          <p:nvPr/>
        </p:nvSpPr>
        <p:spPr>
          <a:xfrm>
            <a:off x="6050457" y="1983066"/>
            <a:ext cx="240904" cy="65384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4" name="Gerade Verbindung mit Pfeil 113"/>
          <p:cNvCxnSpPr/>
          <p:nvPr/>
        </p:nvCxnSpPr>
        <p:spPr>
          <a:xfrm flipH="1">
            <a:off x="4789930" y="4788728"/>
            <a:ext cx="1169887" cy="1088528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Geschweifte Klammer links 114"/>
          <p:cNvSpPr/>
          <p:nvPr/>
        </p:nvSpPr>
        <p:spPr>
          <a:xfrm>
            <a:off x="6050457" y="3316340"/>
            <a:ext cx="240904" cy="290280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8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3"/>
          <p:cNvSpPr>
            <a:spLocks noChangeArrowheads="1"/>
          </p:cNvSpPr>
          <p:nvPr/>
        </p:nvSpPr>
        <p:spPr bwMode="auto">
          <a:xfrm>
            <a:off x="1115616" y="44680"/>
            <a:ext cx="6912768" cy="504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ctr" rotWithShape="0">
              <a:srgbClr val="000000">
                <a:alpha val="49000"/>
              </a:srgbClr>
            </a:outerShdw>
          </a:effectLst>
        </p:spPr>
        <p:txBody>
          <a:bodyPr lIns="92075" tIns="46038" rIns="92075" bIns="46038" anchor="ctr" anchorCtr="0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Thermophysical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model of comet activity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87" y="1267426"/>
            <a:ext cx="7193599" cy="540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Text Box 8"/>
          <p:cNvSpPr txBox="1">
            <a:spLocks noChangeArrowheads="1"/>
          </p:cNvSpPr>
          <p:nvPr/>
        </p:nvSpPr>
        <p:spPr bwMode="auto">
          <a:xfrm>
            <a:off x="1611043" y="1944473"/>
            <a:ext cx="22408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dirty="0" err="1" smtClean="0">
                <a:latin typeface="+mn-lt"/>
              </a:rPr>
              <a:t>Brisset</a:t>
            </a:r>
            <a:r>
              <a:rPr lang="de-DE" dirty="0" smtClean="0">
                <a:latin typeface="+mn-lt"/>
              </a:rPr>
              <a:t> et al. (</a:t>
            </a:r>
            <a:r>
              <a:rPr lang="de-DE" dirty="0" err="1" smtClean="0">
                <a:latin typeface="+mn-lt"/>
              </a:rPr>
              <a:t>subm</a:t>
            </a:r>
            <a:r>
              <a:rPr lang="de-DE" dirty="0" smtClean="0">
                <a:latin typeface="+mn-lt"/>
              </a:rPr>
              <a:t>.)</a:t>
            </a:r>
            <a:endParaRPr lang="de-DE" dirty="0">
              <a:latin typeface="+mn-lt"/>
            </a:endParaRPr>
          </a:p>
        </p:txBody>
      </p:sp>
      <p:sp>
        <p:nvSpPr>
          <p:cNvPr id="116" name="Text Box 8"/>
          <p:cNvSpPr txBox="1">
            <a:spLocks noChangeArrowheads="1"/>
          </p:cNvSpPr>
          <p:nvPr/>
        </p:nvSpPr>
        <p:spPr bwMode="auto">
          <a:xfrm>
            <a:off x="4403601" y="2736561"/>
            <a:ext cx="2240877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dirty="0" smtClean="0">
                <a:latin typeface="+mn-lt"/>
              </a:rPr>
              <a:t>Blum et al. 2014</a:t>
            </a:r>
            <a:endParaRPr lang="de-DE" dirty="0">
              <a:latin typeface="+mn-lt"/>
            </a:endParaRPr>
          </a:p>
        </p:txBody>
      </p:sp>
      <p:sp>
        <p:nvSpPr>
          <p:cNvPr id="117" name="Geschweifte Klammer rechts 116"/>
          <p:cNvSpPr/>
          <p:nvPr/>
        </p:nvSpPr>
        <p:spPr>
          <a:xfrm rot="17045202">
            <a:off x="2285945" y="1900730"/>
            <a:ext cx="428915" cy="1296144"/>
          </a:xfrm>
          <a:prstGeom prst="rightBrace">
            <a:avLst>
              <a:gd name="adj1" fmla="val 66112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Geschweifte Klammer rechts 117"/>
          <p:cNvSpPr/>
          <p:nvPr/>
        </p:nvSpPr>
        <p:spPr>
          <a:xfrm rot="17058653">
            <a:off x="5255696" y="2189651"/>
            <a:ext cx="428915" cy="2111262"/>
          </a:xfrm>
          <a:prstGeom prst="rightBrace">
            <a:avLst>
              <a:gd name="adj1" fmla="val 99917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Text Box 8"/>
          <p:cNvSpPr txBox="1">
            <a:spLocks noChangeArrowheads="1"/>
          </p:cNvSpPr>
          <p:nvPr/>
        </p:nvSpPr>
        <p:spPr bwMode="auto">
          <a:xfrm>
            <a:off x="4544137" y="4643323"/>
            <a:ext cx="2240877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dirty="0" smtClean="0">
                <a:latin typeface="+mn-lt"/>
              </a:rPr>
              <a:t>(</a:t>
            </a:r>
            <a:r>
              <a:rPr lang="de-DE" dirty="0" err="1" smtClean="0">
                <a:latin typeface="+mn-lt"/>
              </a:rPr>
              <a:t>Skorov</a:t>
            </a:r>
            <a:r>
              <a:rPr lang="de-DE" dirty="0" smtClean="0">
                <a:latin typeface="+mn-lt"/>
              </a:rPr>
              <a:t> &amp; Blum 2012)</a:t>
            </a:r>
            <a:endParaRPr lang="de-DE" dirty="0">
              <a:latin typeface="+mn-lt"/>
            </a:endParaRPr>
          </a:p>
        </p:txBody>
      </p:sp>
      <p:sp>
        <p:nvSpPr>
          <p:cNvPr id="124" name="Geschweifte Klammer rechts 123"/>
          <p:cNvSpPr/>
          <p:nvPr/>
        </p:nvSpPr>
        <p:spPr>
          <a:xfrm rot="16200000">
            <a:off x="3107165" y="2725195"/>
            <a:ext cx="428915" cy="2963492"/>
          </a:xfrm>
          <a:prstGeom prst="rightBrace">
            <a:avLst>
              <a:gd name="adj1" fmla="val 99917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Textfeld 124"/>
          <p:cNvSpPr txBox="1"/>
          <p:nvPr/>
        </p:nvSpPr>
        <p:spPr>
          <a:xfrm>
            <a:off x="3363418" y="3474025"/>
            <a:ext cx="13609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</a:t>
            </a:r>
            <a:r>
              <a:rPr lang="de-DE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0.37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7557744" y="4786178"/>
            <a:ext cx="6480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7557744" y="3521898"/>
            <a:ext cx="6480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7557744" y="6051805"/>
            <a:ext cx="6480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/>
          <p:cNvSpPr/>
          <p:nvPr/>
        </p:nvSpPr>
        <p:spPr>
          <a:xfrm>
            <a:off x="7298443" y="3096601"/>
            <a:ext cx="1351870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Calibri" pitchFamily="34" charset="0"/>
                <a:sym typeface="Symbol"/>
              </a:rPr>
              <a:t>p</a:t>
            </a:r>
            <a:r>
              <a:rPr lang="en-US" i="1" baseline="-25000" dirty="0" err="1" smtClean="0">
                <a:latin typeface="Calibri" pitchFamily="34" charset="0"/>
                <a:sym typeface="Symbol"/>
              </a:rPr>
              <a:t>max</a:t>
            </a:r>
            <a:r>
              <a:rPr lang="en-US" dirty="0" smtClean="0">
                <a:latin typeface="Calibri" pitchFamily="34" charset="0"/>
                <a:sym typeface="Symbol"/>
              </a:rPr>
              <a:t> @ 0.5 AU</a:t>
            </a:r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7298443" y="4349883"/>
            <a:ext cx="119738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Calibri" pitchFamily="34" charset="0"/>
                <a:sym typeface="Symbol"/>
              </a:rPr>
              <a:t>p</a:t>
            </a:r>
            <a:r>
              <a:rPr lang="en-US" i="1" baseline="-25000" dirty="0" err="1" smtClean="0">
                <a:latin typeface="Calibri" pitchFamily="34" charset="0"/>
                <a:sym typeface="Symbol"/>
              </a:rPr>
              <a:t>max</a:t>
            </a:r>
            <a:r>
              <a:rPr lang="en-US" dirty="0" smtClean="0">
                <a:latin typeface="Calibri" pitchFamily="34" charset="0"/>
                <a:sym typeface="Symbol"/>
              </a:rPr>
              <a:t> @ 1 AU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7298443" y="5610500"/>
            <a:ext cx="119738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Calibri" pitchFamily="34" charset="0"/>
                <a:sym typeface="Symbol"/>
              </a:rPr>
              <a:t>p</a:t>
            </a:r>
            <a:r>
              <a:rPr lang="en-US" i="1" baseline="-25000" dirty="0" err="1" smtClean="0">
                <a:latin typeface="Calibri" pitchFamily="34" charset="0"/>
                <a:sym typeface="Symbol"/>
              </a:rPr>
              <a:t>max</a:t>
            </a:r>
            <a:r>
              <a:rPr lang="en-US" dirty="0" smtClean="0">
                <a:latin typeface="Calibri" pitchFamily="34" charset="0"/>
                <a:sym typeface="Symbol"/>
              </a:rPr>
              <a:t> @ 2 AU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1789831" y="4399292"/>
                <a:ext cx="2940113" cy="659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  <a:sym typeface="Symbol"/>
                      </a:rPr>
                      <m:t>𝑇</m:t>
                    </m:r>
                    <m:r>
                      <a:rPr lang="de-DE" sz="2400" i="1">
                        <a:latin typeface="Cambria Math"/>
                        <a:ea typeface="Cambria Math"/>
                        <a:sym typeface="Symbol"/>
                      </a:rPr>
                      <m:t>≈</m:t>
                    </m:r>
                  </m:oMath>
                </a14:m>
                <a:r>
                  <a:rPr lang="de-DE" sz="2400" dirty="0">
                    <a:ea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  <a:ea typeface="Cambria Math"/>
                        <a:sym typeface="Symbol"/>
                      </a:rPr>
                      <m:t>0.6 </m:t>
                    </m:r>
                    <m:r>
                      <m:rPr>
                        <m:nor/>
                      </m:rPr>
                      <a:rPr lang="de-DE" sz="2400">
                        <a:latin typeface="Cambria Math"/>
                        <a:ea typeface="Cambria Math"/>
                        <a:sym typeface="Symbol"/>
                      </a:rPr>
                      <m:t>Pa</m:t>
                    </m:r>
                    <m:r>
                      <m:rPr>
                        <m:nor/>
                      </m:rPr>
                      <a:rPr lang="de-DE" sz="240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fPr>
                              <m:num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e-DE" sz="240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1 </m:t>
                                </m:r>
                                <m:r>
                                  <m:rPr>
                                    <m:nor/>
                                  </m:rPr>
                                  <a:rPr lang="de-DE" sz="240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mm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sz="2400" i="1">
                            <a:latin typeface="Cambria Math"/>
                            <a:ea typeface="Cambria Math"/>
                            <a:sym typeface="Symbol"/>
                          </a:rPr>
                          <m:t>−2/3</m:t>
                        </m:r>
                      </m:sup>
                    </m:sSup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831" y="4399292"/>
                <a:ext cx="2940113" cy="659604"/>
              </a:xfrm>
              <a:prstGeom prst="rect">
                <a:avLst/>
              </a:prstGeom>
              <a:blipFill rotWithShape="1">
                <a:blip r:embed="rId3"/>
                <a:stretch>
                  <a:fillRect r="-5809" b="-37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feld 108"/>
          <p:cNvSpPr txBox="1"/>
          <p:nvPr/>
        </p:nvSpPr>
        <p:spPr>
          <a:xfrm>
            <a:off x="251520" y="62068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tensile strength of gravitational collapsing </a:t>
            </a:r>
            <a:r>
              <a:rPr lang="en-US" sz="2400" b="1" dirty="0" smtClean="0"/>
              <a:t>dust aggregates</a:t>
            </a:r>
            <a:endParaRPr lang="en-US" sz="2400" b="1" dirty="0"/>
          </a:p>
          <a:p>
            <a:pPr algn="ctr"/>
            <a:r>
              <a:rPr lang="en-US" sz="2400" b="1" dirty="0" smtClean="0"/>
              <a:t>- model confirmation by laboratory experiments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99" y="1568502"/>
            <a:ext cx="3115861" cy="123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1585764" y="2857128"/>
            <a:ext cx="5724000" cy="1404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mit Pfeil 122"/>
          <p:cNvCxnSpPr/>
          <p:nvPr/>
        </p:nvCxnSpPr>
        <p:spPr>
          <a:xfrm flipV="1">
            <a:off x="3321622" y="3149991"/>
            <a:ext cx="315214" cy="71287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2673082" y="3167422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1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3"/>
          <p:cNvSpPr>
            <a:spLocks noChangeArrowheads="1"/>
          </p:cNvSpPr>
          <p:nvPr/>
        </p:nvSpPr>
        <p:spPr bwMode="auto">
          <a:xfrm>
            <a:off x="1115616" y="44680"/>
            <a:ext cx="6912768" cy="504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ctr" rotWithShape="0">
              <a:srgbClr val="000000">
                <a:alpha val="49000"/>
              </a:srgbClr>
            </a:outerShdw>
          </a:effectLst>
        </p:spPr>
        <p:txBody>
          <a:bodyPr lIns="92075" tIns="46038" rIns="92075" bIns="46038" anchor="ctr" anchorCtr="0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Thermophysical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model of comet activity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251520" y="6206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Putting it all together…</a:t>
            </a:r>
            <a:endParaRPr lang="en-US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716660" y="2151906"/>
            <a:ext cx="41677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87710"/>
            <a:ext cx="76200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8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00B0F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sz="3000" b="1" dirty="0" smtClean="0">
                <a:latin typeface="+mj-lt"/>
              </a:rPr>
              <a:t>How can we reveal the secret of their formation?</a:t>
            </a:r>
            <a:endParaRPr lang="en-US" sz="3000" b="1" dirty="0">
              <a:latin typeface="+mj-lt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221532" y="792668"/>
            <a:ext cx="6518820" cy="5640766"/>
            <a:chOff x="1221532" y="792668"/>
            <a:chExt cx="6518820" cy="5640766"/>
          </a:xfrm>
        </p:grpSpPr>
        <p:pic>
          <p:nvPicPr>
            <p:cNvPr id="3074" name="Picture 2" descr="Die additive Farbmischung der Farbleh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792668"/>
              <a:ext cx="6336704" cy="5640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feld 12"/>
            <p:cNvSpPr txBox="1"/>
            <p:nvPr/>
          </p:nvSpPr>
          <p:spPr>
            <a:xfrm>
              <a:off x="3516263" y="3504803"/>
              <a:ext cx="2016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b="1" dirty="0" smtClean="0"/>
                <a:t>?</a:t>
              </a:r>
              <a:endParaRPr lang="de-DE" sz="4800" b="1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707904" y="1556792"/>
              <a:ext cx="17281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cap="small" dirty="0" smtClean="0">
                  <a:solidFill>
                    <a:schemeClr val="bg1"/>
                  </a:solidFill>
                </a:rPr>
                <a:t>Formation Model</a:t>
              </a:r>
              <a:endParaRPr lang="de-DE" sz="2800" b="1" cap="small" dirty="0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221532" y="4381168"/>
              <a:ext cx="31683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cap="small" dirty="0" err="1" smtClean="0">
                  <a:solidFill>
                    <a:schemeClr val="bg1"/>
                  </a:solidFill>
                </a:rPr>
                <a:t>Thermophysical</a:t>
              </a:r>
              <a:r>
                <a:rPr lang="de-DE" sz="2800" b="1" cap="small" dirty="0" smtClean="0">
                  <a:solidFill>
                    <a:schemeClr val="bg1"/>
                  </a:solidFill>
                </a:rPr>
                <a:t> Model</a:t>
              </a:r>
              <a:endParaRPr lang="de-DE" sz="2800" b="1" cap="small" dirty="0">
                <a:solidFill>
                  <a:schemeClr val="bg1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220072" y="4596611"/>
              <a:ext cx="21228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cap="small" dirty="0" err="1" smtClean="0"/>
                <a:t>Observations</a:t>
              </a:r>
              <a:endParaRPr lang="de-DE" sz="2800" b="1" cap="small" dirty="0"/>
            </a:p>
          </p:txBody>
        </p:sp>
      </p:grpSp>
    </p:spTree>
    <p:extLst>
      <p:ext uri="{BB962C8B-B14F-4D97-AF65-F5344CB8AC3E}">
        <p14:creationId xmlns:p14="http://schemas.microsoft.com/office/powerpoint/2010/main" val="23878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3"/>
          <p:cNvSpPr>
            <a:spLocks noChangeArrowheads="1"/>
          </p:cNvSpPr>
          <p:nvPr/>
        </p:nvSpPr>
        <p:spPr bwMode="auto">
          <a:xfrm>
            <a:off x="1115616" y="44680"/>
            <a:ext cx="6912768" cy="504000"/>
          </a:xfrm>
          <a:prstGeom prst="rect">
            <a:avLst/>
          </a:prstGeom>
          <a:solidFill>
            <a:srgbClr val="95FF2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ctr" rotWithShape="0">
              <a:srgbClr val="000000">
                <a:alpha val="49000"/>
              </a:srgbClr>
            </a:outerShdw>
          </a:effectLst>
        </p:spPr>
        <p:txBody>
          <a:bodyPr lIns="92075" tIns="46038" rIns="92075" bIns="46038" anchor="ctr" anchorCtr="0"/>
          <a:lstStyle/>
          <a:p>
            <a:pPr algn="ctr"/>
            <a:r>
              <a:rPr lang="en-US" sz="3000" b="1" dirty="0" smtClean="0">
                <a:latin typeface="+mj-lt"/>
              </a:rPr>
              <a:t>Observations of dust-aggregate sizes</a:t>
            </a:r>
            <a:endParaRPr lang="en-US" sz="3000" b="1" dirty="0">
              <a:latin typeface="+mj-lt"/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251520" y="6206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Comparison between model predictions and observations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082353"/>
            <a:ext cx="74485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Legende 1"/>
          <p:cNvSpPr/>
          <p:nvPr/>
        </p:nvSpPr>
        <p:spPr>
          <a:xfrm>
            <a:off x="4644008" y="4005064"/>
            <a:ext cx="2952328" cy="1224136"/>
          </a:xfrm>
          <a:prstGeom prst="wedgeEllipseCallout">
            <a:avLst>
              <a:gd name="adj1" fmla="val 65631"/>
              <a:gd name="adj2" fmla="val -1764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8027243" y="3573016"/>
            <a:ext cx="1081261" cy="175432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sym typeface="Symbol"/>
              </a:rPr>
              <a:t>Other volatiles than H</a:t>
            </a:r>
            <a:r>
              <a:rPr lang="en-US" baseline="-25000" dirty="0" smtClean="0">
                <a:latin typeface="Calibri" pitchFamily="34" charset="0"/>
                <a:sym typeface="Symbol"/>
              </a:rPr>
              <a:t>2</a:t>
            </a:r>
            <a:r>
              <a:rPr lang="en-US" dirty="0" smtClean="0">
                <a:latin typeface="Calibri" pitchFamily="34" charset="0"/>
                <a:sym typeface="Symbol"/>
              </a:rPr>
              <a:t>O (e.g., CO or CO</a:t>
            </a:r>
            <a:r>
              <a:rPr lang="en-US" baseline="-25000" dirty="0" smtClean="0">
                <a:latin typeface="Calibri" pitchFamily="34" charset="0"/>
                <a:sym typeface="Symbol"/>
              </a:rPr>
              <a:t>2</a:t>
            </a:r>
            <a:r>
              <a:rPr lang="en-US" dirty="0" smtClean="0">
                <a:latin typeface="Calibri" pitchFamily="34" charset="0"/>
                <a:sym typeface="Symbol"/>
              </a:rPr>
              <a:t>) </a:t>
            </a:r>
            <a:br>
              <a:rPr lang="en-US" dirty="0" smtClean="0">
                <a:latin typeface="Calibri" pitchFamily="34" charset="0"/>
                <a:sym typeface="Symbol"/>
              </a:rPr>
            </a:br>
            <a:r>
              <a:rPr lang="en-US" dirty="0" smtClean="0">
                <a:latin typeface="Calibri" pitchFamily="34" charset="0"/>
                <a:sym typeface="Symbol"/>
              </a:rPr>
              <a:t>required!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13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>
            <a:grpSpLocks noChangeAspect="1"/>
          </p:cNvGrpSpPr>
          <p:nvPr/>
        </p:nvGrpSpPr>
        <p:grpSpPr>
          <a:xfrm>
            <a:off x="4644008" y="2060848"/>
            <a:ext cx="4536504" cy="3502320"/>
            <a:chOff x="5148065" y="2563980"/>
            <a:chExt cx="3825304" cy="2953252"/>
          </a:xfrm>
        </p:grpSpPr>
        <p:sp>
          <p:nvSpPr>
            <p:cNvPr id="10" name="Rechteck 9"/>
            <p:cNvSpPr/>
            <p:nvPr/>
          </p:nvSpPr>
          <p:spPr>
            <a:xfrm>
              <a:off x="5766842" y="2975761"/>
              <a:ext cx="2044565" cy="378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8065" y="2563980"/>
              <a:ext cx="3825304" cy="2953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Gerade Verbindung 10"/>
            <p:cNvCxnSpPr/>
            <p:nvPr/>
          </p:nvCxnSpPr>
          <p:spPr>
            <a:xfrm>
              <a:off x="5723084" y="4548364"/>
              <a:ext cx="307138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hteck 1"/>
          <p:cNvSpPr/>
          <p:nvPr/>
        </p:nvSpPr>
        <p:spPr>
          <a:xfrm>
            <a:off x="395536" y="764704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buFont typeface="Arial" pitchFamily="34" charset="0"/>
              <a:buChar char="•"/>
            </a:pPr>
            <a:r>
              <a:rPr lang="en-US" sz="2400" dirty="0" err="1" smtClean="0"/>
              <a:t>Cometesimals</a:t>
            </a:r>
            <a:r>
              <a:rPr lang="en-US" sz="2400" dirty="0" smtClean="0"/>
              <a:t> form in a three-stage process: </a:t>
            </a:r>
          </a:p>
          <a:p>
            <a:pPr marL="714375" lvl="1" indent="-514350">
              <a:buFont typeface="+mj-lt"/>
              <a:buAutoNum type="romanLcPeriod"/>
            </a:pPr>
            <a:r>
              <a:rPr lang="en-US" sz="2400" dirty="0" smtClean="0"/>
              <a:t>coagulation of dust and ice into cm-sized aggregates,</a:t>
            </a:r>
          </a:p>
          <a:p>
            <a:pPr marL="714375" lvl="1" indent="-514350">
              <a:buFont typeface="+mj-lt"/>
              <a:buAutoNum type="romanLcPeriod"/>
            </a:pPr>
            <a:r>
              <a:rPr lang="en-US" sz="2400" dirty="0"/>
              <a:t>s</a:t>
            </a:r>
            <a:r>
              <a:rPr lang="en-US" sz="2400" dirty="0" smtClean="0"/>
              <a:t>patial concentration of aggregates by streaming instability,</a:t>
            </a:r>
          </a:p>
          <a:p>
            <a:pPr marL="714375" lvl="1" indent="-514350">
              <a:buFont typeface="+mj-lt"/>
              <a:buAutoNum type="romanLcPeriod"/>
            </a:pPr>
            <a:r>
              <a:rPr lang="en-US" sz="2400" dirty="0"/>
              <a:t>g</a:t>
            </a:r>
            <a:r>
              <a:rPr lang="en-US" sz="2400" dirty="0" smtClean="0"/>
              <a:t>ravitational instability due to collective mass attraction.</a:t>
            </a:r>
          </a:p>
          <a:p>
            <a:pPr marL="266700" lvl="0" indent="-266700">
              <a:buFont typeface="Arial" pitchFamily="34" charset="0"/>
              <a:buChar char="•"/>
            </a:pPr>
            <a:r>
              <a:rPr lang="en-US" sz="2400" dirty="0" smtClean="0"/>
              <a:t>This model can explain the </a:t>
            </a:r>
            <a:br>
              <a:rPr lang="en-US" sz="2400" dirty="0" smtClean="0"/>
            </a:br>
            <a:r>
              <a:rPr lang="en-US" sz="2400" dirty="0" smtClean="0"/>
              <a:t>formation AND present activity </a:t>
            </a:r>
            <a:br>
              <a:rPr lang="en-US" sz="2400" dirty="0" smtClean="0"/>
            </a:br>
            <a:r>
              <a:rPr lang="en-US" sz="2400" dirty="0" smtClean="0"/>
              <a:t>of comets.</a:t>
            </a:r>
          </a:p>
          <a:p>
            <a:pPr marL="266700" lvl="0" indent="-266700">
              <a:buFont typeface="Arial" pitchFamily="34" charset="0"/>
              <a:buChar char="•"/>
            </a:pPr>
            <a:r>
              <a:rPr lang="en-US" sz="2400" dirty="0" smtClean="0"/>
              <a:t>Comet activity is RECURRENT </a:t>
            </a:r>
            <a:br>
              <a:rPr lang="en-US" sz="2400" dirty="0" smtClean="0"/>
            </a:br>
            <a:r>
              <a:rPr lang="en-US" sz="2400" dirty="0" smtClean="0"/>
              <a:t>as long as energy supply is </a:t>
            </a:r>
            <a:br>
              <a:rPr lang="en-US" sz="2400" dirty="0" smtClean="0"/>
            </a:br>
            <a:r>
              <a:rPr lang="en-US" sz="2400" dirty="0" smtClean="0"/>
              <a:t>sufficiently large.</a:t>
            </a:r>
          </a:p>
          <a:p>
            <a:pPr marL="266700" lvl="0" indent="-266700">
              <a:buFont typeface="Arial" pitchFamily="34" charset="0"/>
              <a:buChar char="•"/>
            </a:pPr>
            <a:r>
              <a:rPr lang="en-US" sz="2400" dirty="0" smtClean="0"/>
              <a:t>High-velocity impacts locally </a:t>
            </a:r>
            <a:br>
              <a:rPr lang="en-US" sz="2400" dirty="0" smtClean="0"/>
            </a:br>
            <a:r>
              <a:rPr lang="en-US" sz="2400" dirty="0" smtClean="0"/>
              <a:t>“PASSIVATE” comet surface.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00B0F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sz="3000" b="1" dirty="0" smtClean="0">
                <a:latin typeface="+mj-lt"/>
              </a:rPr>
              <a:t>Conclusions</a:t>
            </a:r>
            <a:endParaRPr lang="en-US" sz="3000" b="1" dirty="0">
              <a:latin typeface="+mj-lt"/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 rot="360000">
            <a:off x="5487622" y="4478353"/>
            <a:ext cx="0" cy="39188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395536" y="544522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/>
              <a:t>…Rosetta will show whether or not this model is correct and will further constrain future model approaches…</a:t>
            </a:r>
          </a:p>
          <a:p>
            <a:pPr lvl="0" algn="ctr"/>
            <a:r>
              <a:rPr lang="en-US" sz="2400" dirty="0" smtClean="0"/>
              <a:t>…stay tuned…</a:t>
            </a:r>
          </a:p>
        </p:txBody>
      </p:sp>
      <p:pic>
        <p:nvPicPr>
          <p:cNvPr id="4098" name="Picture 2" descr="Comet on 3 August 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4655"/>
            <a:ext cx="7776864" cy="583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7544" y="76470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buFont typeface="Arial" pitchFamily="34" charset="0"/>
              <a:buChar char="•"/>
            </a:pPr>
            <a:r>
              <a:rPr lang="en-US" sz="2400" dirty="0" smtClean="0"/>
              <a:t>Contemporary to solar-nebula </a:t>
            </a:r>
            <a:br>
              <a:rPr lang="en-US" sz="2400" dirty="0" smtClean="0"/>
            </a:br>
            <a:r>
              <a:rPr lang="en-US" sz="2400" dirty="0" smtClean="0"/>
              <a:t>phase</a:t>
            </a:r>
          </a:p>
          <a:p>
            <a:pPr marL="266700" lvl="0" indent="-266700">
              <a:buFont typeface="Arial" pitchFamily="34" charset="0"/>
              <a:buChar char="•"/>
            </a:pPr>
            <a:r>
              <a:rPr lang="en-US" sz="2400" dirty="0" smtClean="0"/>
              <a:t>Small in size</a:t>
            </a:r>
          </a:p>
          <a:p>
            <a:pPr marL="714375" lvl="1" indent="-457200">
              <a:buFont typeface="Calibri" panose="020F0502020204030204" pitchFamily="34" charset="0"/>
              <a:buChar char="→"/>
            </a:pPr>
            <a:r>
              <a:rPr lang="en-US" sz="2400" dirty="0" smtClean="0">
                <a:sym typeface="Wingdings" panose="05000000000000000000" pitchFamily="2" charset="2"/>
              </a:rPr>
              <a:t>small/no hydrostatic 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compression</a:t>
            </a:r>
          </a:p>
          <a:p>
            <a:pPr marL="714375" lvl="1" indent="-457200">
              <a:buFont typeface="Calibri" panose="020F0502020204030204" pitchFamily="34" charset="0"/>
              <a:buChar char="→"/>
            </a:pPr>
            <a:r>
              <a:rPr lang="en-US" sz="2400" dirty="0" smtClean="0">
                <a:sym typeface="Wingdings" panose="05000000000000000000" pitchFamily="2" charset="2"/>
              </a:rPr>
              <a:t>small/no thermal 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alteration</a:t>
            </a:r>
          </a:p>
          <a:p>
            <a:pPr marL="266700" lvl="0" indent="-266700">
              <a:buFont typeface="Arial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Stored far away from the Sun 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for the last 4.5 </a:t>
            </a:r>
            <a:r>
              <a:rPr lang="en-US" sz="2400" dirty="0" err="1" smtClean="0">
                <a:sym typeface="Wingdings" panose="05000000000000000000" pitchFamily="2" charset="2"/>
              </a:rPr>
              <a:t>Gyr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marL="714375" lvl="1" indent="-457200">
              <a:buFont typeface="Calibri" panose="020F0502020204030204" pitchFamily="34" charset="0"/>
              <a:buChar char="→"/>
            </a:pPr>
            <a:r>
              <a:rPr lang="en-US" sz="2400" dirty="0" smtClean="0">
                <a:sym typeface="Wingdings" panose="05000000000000000000" pitchFamily="2" charset="2"/>
              </a:rPr>
              <a:t>small/no thermal and 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aqueous alterations</a:t>
            </a:r>
          </a:p>
          <a:p>
            <a:pPr marL="714375" lvl="1" indent="-457200">
              <a:buFont typeface="Calibri" panose="020F0502020204030204" pitchFamily="34" charset="0"/>
              <a:buChar char="→"/>
            </a:pPr>
            <a:r>
              <a:rPr lang="en-US" sz="2400" dirty="0" smtClean="0">
                <a:sym typeface="Wingdings" panose="05000000000000000000" pitchFamily="2" charset="2"/>
              </a:rPr>
              <a:t>few/no impacts at rather 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low speeds (i.e., no collisional fragment)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Abundant and bright</a:t>
            </a:r>
            <a:endParaRPr lang="en-US" sz="2400" dirty="0" smtClean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00B0F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sz="3000" b="1" dirty="0" smtClean="0">
                <a:latin typeface="+mj-lt"/>
              </a:rPr>
              <a:t>The “perfect” witness to the planetesimal-formation era</a:t>
            </a:r>
            <a:endParaRPr lang="en-US" sz="3000" b="1" dirty="0">
              <a:latin typeface="+mj-lt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4644008" y="738000"/>
            <a:ext cx="4324350" cy="4429125"/>
            <a:chOff x="4644008" y="738000"/>
            <a:chExt cx="4324350" cy="4429125"/>
          </a:xfrm>
        </p:grpSpPr>
        <p:pic>
          <p:nvPicPr>
            <p:cNvPr id="2050" name="Picture 2" descr="http://www.space.com/images/i/000/015/916/original/comet-hale-bopp.jpg?133182995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67" t="25310" r="21976" b="11511"/>
            <a:stretch/>
          </p:blipFill>
          <p:spPr bwMode="auto">
            <a:xfrm>
              <a:off x="4644008" y="738000"/>
              <a:ext cx="4324350" cy="4429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4753955" y="764704"/>
              <a:ext cx="41044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>
                  <a:solidFill>
                    <a:schemeClr val="bg1"/>
                  </a:solidFill>
                </a:rPr>
                <a:t>Comet</a:t>
              </a:r>
              <a:r>
                <a:rPr lang="de-DE" sz="1400" dirty="0" smtClean="0">
                  <a:solidFill>
                    <a:schemeClr val="bg1"/>
                  </a:solidFill>
                </a:rPr>
                <a:t> Hale-Bopp 1997;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image</a:t>
              </a:r>
              <a:r>
                <a:rPr lang="de-DE" sz="1400" dirty="0" smtClean="0">
                  <a:solidFill>
                    <a:schemeClr val="bg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credit</a:t>
              </a:r>
              <a:r>
                <a:rPr lang="de-DE" sz="1400" dirty="0" smtClean="0">
                  <a:solidFill>
                    <a:schemeClr val="bg1"/>
                  </a:solidFill>
                </a:rPr>
                <a:t> ESO/E.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Slawik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0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00B0F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sz="3000" b="1" dirty="0" smtClean="0">
                <a:latin typeface="+mj-lt"/>
              </a:rPr>
              <a:t>How can we reveal the secret of their formation?</a:t>
            </a:r>
            <a:endParaRPr lang="en-US" sz="3000" b="1" dirty="0">
              <a:latin typeface="+mj-lt"/>
            </a:endParaRPr>
          </a:p>
        </p:txBody>
      </p:sp>
      <p:pic>
        <p:nvPicPr>
          <p:cNvPr id="3074" name="Picture 2" descr="Die additive Farbmischung der Farbleh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92668"/>
            <a:ext cx="6336704" cy="56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3516263" y="3504803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 smtClean="0"/>
              <a:t>?</a:t>
            </a:r>
            <a:endParaRPr lang="de-DE" sz="48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707904" y="1556792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cap="small" dirty="0" smtClean="0">
                <a:solidFill>
                  <a:schemeClr val="bg1"/>
                </a:solidFill>
              </a:rPr>
              <a:t>Formation Model</a:t>
            </a:r>
            <a:endParaRPr lang="de-DE" sz="2800" b="1" cap="small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221532" y="4381168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cap="small" dirty="0" err="1" smtClean="0">
                <a:solidFill>
                  <a:schemeClr val="bg1"/>
                </a:solidFill>
              </a:rPr>
              <a:t>Thermophysical</a:t>
            </a:r>
            <a:r>
              <a:rPr lang="de-DE" sz="2800" b="1" cap="small" dirty="0" smtClean="0">
                <a:solidFill>
                  <a:schemeClr val="bg1"/>
                </a:solidFill>
              </a:rPr>
              <a:t> Model</a:t>
            </a:r>
            <a:endParaRPr lang="de-DE" sz="2800" b="1" cap="small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220072" y="4596611"/>
            <a:ext cx="2122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small" dirty="0" smtClean="0"/>
              <a:t>Observations</a:t>
            </a:r>
            <a:endParaRPr lang="en-US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3528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27584" y="44680"/>
            <a:ext cx="7488832" cy="50400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ctr" rotWithShape="0">
              <a:srgbClr val="000000">
                <a:alpha val="49000"/>
              </a:srgbClr>
            </a:outerShdw>
          </a:effectLst>
        </p:spPr>
        <p:txBody>
          <a:bodyPr lIns="92075" tIns="46038" rIns="92075" bIns="46038" anchor="ctr" anchorCtr="0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Planetesimal/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cometesimal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-formation models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5256" y="1261882"/>
            <a:ext cx="2830560" cy="540468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Dust/ice grains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↓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Formation of cm-sized dust aggregates by sticking collisions</a:t>
            </a:r>
            <a:r>
              <a:rPr lang="de-DE" b="1" baseline="30000" dirty="0"/>
              <a:t>1</a:t>
            </a:r>
            <a:endParaRPr lang="en-US" b="1" dirty="0" smtClean="0">
              <a:latin typeface="Calibri" pitchFamily="34" charset="0"/>
              <a:sym typeface="Symbol"/>
            </a:endParaRP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↓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Bouncing barrier</a:t>
            </a:r>
            <a:r>
              <a:rPr lang="de-DE" b="1" baseline="30000" dirty="0"/>
              <a:t>1</a:t>
            </a:r>
            <a:endParaRPr lang="en-US" b="1" dirty="0" smtClean="0">
              <a:latin typeface="Calibri" pitchFamily="34" charset="0"/>
              <a:sym typeface="Symbol"/>
            </a:endParaRP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</a:rPr>
              <a:t>↓</a:t>
            </a:r>
            <a:endParaRPr lang="en-US" dirty="0" smtClean="0">
              <a:latin typeface="Calibri" pitchFamily="34" charset="0"/>
              <a:sym typeface="Symbol"/>
            </a:endParaRP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Spatial concentration by Kelvin-Helmholtz Instability</a:t>
            </a:r>
            <a:endParaRPr lang="en-US" dirty="0" smtClean="0">
              <a:latin typeface="Calibri" pitchFamily="34" charset="0"/>
              <a:sym typeface="Symbol"/>
            </a:endParaRPr>
          </a:p>
          <a:p>
            <a:pPr algn="ctr">
              <a:lnSpc>
                <a:spcPts val="1800"/>
              </a:lnSpc>
            </a:pPr>
            <a:r>
              <a:rPr lang="en-US" dirty="0" smtClean="0">
                <a:latin typeface="Calibri" pitchFamily="34" charset="0"/>
              </a:rPr>
              <a:t>OR</a:t>
            </a:r>
          </a:p>
          <a:p>
            <a:pPr algn="ctr">
              <a:lnSpc>
                <a:spcPts val="1800"/>
              </a:lnSpc>
            </a:pPr>
            <a:r>
              <a:rPr lang="en-US" b="1" dirty="0">
                <a:latin typeface="Calibri" pitchFamily="34" charset="0"/>
                <a:sym typeface="Symbol"/>
              </a:rPr>
              <a:t>m</a:t>
            </a:r>
            <a:r>
              <a:rPr lang="en-US" b="1" dirty="0" smtClean="0">
                <a:latin typeface="Calibri" pitchFamily="34" charset="0"/>
                <a:sym typeface="Symbol"/>
              </a:rPr>
              <a:t>agneto-rotational Instability</a:t>
            </a:r>
            <a:endParaRPr lang="en-US" dirty="0" smtClean="0">
              <a:latin typeface="Calibri" pitchFamily="34" charset="0"/>
              <a:sym typeface="Symbol"/>
            </a:endParaRP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</a:rPr>
              <a:t>↓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Further concentration </a:t>
            </a:r>
            <a:r>
              <a:rPr lang="en-US" b="1" dirty="0">
                <a:latin typeface="Calibri" pitchFamily="34" charset="0"/>
                <a:sym typeface="Symbol"/>
              </a:rPr>
              <a:t>by </a:t>
            </a:r>
            <a:r>
              <a:rPr lang="en-US" b="1" dirty="0" smtClean="0">
                <a:latin typeface="Calibri" pitchFamily="34" charset="0"/>
              </a:rPr>
              <a:t>streaming Instability</a:t>
            </a:r>
            <a:r>
              <a:rPr lang="de-DE" b="1" baseline="30000" dirty="0" smtClean="0"/>
              <a:t>2</a:t>
            </a:r>
            <a:endParaRPr lang="en-US" dirty="0" smtClean="0">
              <a:latin typeface="Calibri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↓</a:t>
            </a:r>
          </a:p>
          <a:p>
            <a:pPr marL="0" lvl="1"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Gravitational Instability</a:t>
            </a:r>
            <a:r>
              <a:rPr lang="de-DE" b="1" baseline="30000" dirty="0" smtClean="0">
                <a:sym typeface="Symbol"/>
              </a:rPr>
              <a:t>3</a:t>
            </a:r>
            <a:endParaRPr lang="en-US" b="1" dirty="0" smtClean="0">
              <a:latin typeface="Calibri" pitchFamily="34" charset="0"/>
              <a:sym typeface="Symbol"/>
            </a:endParaRPr>
          </a:p>
          <a:p>
            <a:pPr marL="0" lvl="1"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↓</a:t>
            </a:r>
          </a:p>
          <a:p>
            <a:pPr marL="0" lvl="1"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Fragmentation of collapsing cloud</a:t>
            </a:r>
          </a:p>
          <a:p>
            <a:pPr marL="0" lvl="1"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↓</a:t>
            </a:r>
          </a:p>
          <a:p>
            <a:pPr marL="0" lvl="1" algn="ctr">
              <a:lnSpc>
                <a:spcPts val="1800"/>
              </a:lnSpc>
            </a:pPr>
            <a:r>
              <a:rPr lang="en-US" b="1" dirty="0" err="1">
                <a:latin typeface="Calibri" pitchFamily="34" charset="0"/>
                <a:sym typeface="Symbol"/>
              </a:rPr>
              <a:t>P</a:t>
            </a:r>
            <a:r>
              <a:rPr lang="en-US" b="1" dirty="0" err="1" smtClean="0">
                <a:latin typeface="Calibri" pitchFamily="34" charset="0"/>
                <a:sym typeface="Symbol"/>
              </a:rPr>
              <a:t>lanetesimals</a:t>
            </a:r>
            <a:endParaRPr lang="en-US" dirty="0">
              <a:latin typeface="Calibri" pitchFamily="34" charset="0"/>
              <a:sym typeface="Symbol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156720" y="1261882"/>
            <a:ext cx="2830560" cy="5401479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Dust/ice grains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↓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Formation of cm-sized dust aggregates by sticking collisions</a:t>
            </a:r>
            <a:r>
              <a:rPr lang="de-DE" b="1" baseline="30000" dirty="0"/>
              <a:t>1</a:t>
            </a:r>
            <a:endParaRPr lang="en-US" b="1" dirty="0" smtClean="0">
              <a:latin typeface="Calibri" pitchFamily="34" charset="0"/>
              <a:sym typeface="Symbol"/>
            </a:endParaRP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↓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Bouncing barrier</a:t>
            </a:r>
            <a:r>
              <a:rPr lang="de-DE" b="1" baseline="30000" dirty="0"/>
              <a:t>1</a:t>
            </a:r>
            <a:endParaRPr lang="en-US" b="1" dirty="0" smtClean="0">
              <a:latin typeface="Calibri" pitchFamily="34" charset="0"/>
              <a:sym typeface="Symbol"/>
            </a:endParaRP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</a:rPr>
              <a:t>↓</a:t>
            </a:r>
            <a:endParaRPr lang="en-US" dirty="0" smtClean="0">
              <a:latin typeface="Calibri" pitchFamily="34" charset="0"/>
              <a:sym typeface="Symbol"/>
            </a:endParaRP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“Maxwell-tail” aggregates penetrate bouncing </a:t>
            </a:r>
            <a:br>
              <a:rPr lang="en-US" b="1" dirty="0" smtClean="0">
                <a:latin typeface="Calibri" pitchFamily="34" charset="0"/>
                <a:sym typeface="Symbol"/>
              </a:rPr>
            </a:br>
            <a:r>
              <a:rPr lang="en-US" b="1" dirty="0" smtClean="0">
                <a:latin typeface="Calibri" pitchFamily="34" charset="0"/>
                <a:sym typeface="Symbol"/>
              </a:rPr>
              <a:t>barrier</a:t>
            </a:r>
            <a:r>
              <a:rPr lang="de-DE" b="1" baseline="30000" dirty="0" smtClean="0">
                <a:sym typeface="Symbol"/>
              </a:rPr>
              <a:t>5</a:t>
            </a:r>
            <a:endParaRPr lang="en-US" dirty="0" smtClean="0">
              <a:latin typeface="Calibri" pitchFamily="34" charset="0"/>
              <a:sym typeface="Symbol"/>
            </a:endParaRP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</a:rPr>
              <a:t>↓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</a:rPr>
              <a:t>Fragmentation events among large aggregates (produce small aggregates)</a:t>
            </a:r>
            <a:br>
              <a:rPr lang="en-US" b="1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AND</a:t>
            </a:r>
            <a:r>
              <a:rPr lang="en-US" b="1" dirty="0" smtClean="0">
                <a:latin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</a:rPr>
            </a:br>
            <a:r>
              <a:rPr lang="en-US" b="1" dirty="0">
                <a:latin typeface="Calibri" pitchFamily="34" charset="0"/>
              </a:rPr>
              <a:t>M</a:t>
            </a:r>
            <a:r>
              <a:rPr lang="en-US" b="1" dirty="0" smtClean="0">
                <a:latin typeface="Calibri" pitchFamily="34" charset="0"/>
              </a:rPr>
              <a:t>ass transfer in collisions between small and large aggregates</a:t>
            </a:r>
            <a:r>
              <a:rPr lang="de-DE" b="1" baseline="30000" dirty="0" smtClean="0"/>
              <a:t>4</a:t>
            </a:r>
            <a:endParaRPr lang="en-US" dirty="0" smtClean="0">
              <a:latin typeface="Calibri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↓</a:t>
            </a:r>
          </a:p>
          <a:p>
            <a:pPr marL="0" lvl="1"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“Lucky survivors” grow</a:t>
            </a:r>
            <a:r>
              <a:rPr lang="en-US" b="1" baseline="30000" dirty="0" smtClean="0">
                <a:latin typeface="Calibri" pitchFamily="34" charset="0"/>
                <a:sym typeface="Symbol"/>
              </a:rPr>
              <a:t>5</a:t>
            </a:r>
            <a:endParaRPr lang="en-US" b="1" dirty="0" smtClean="0">
              <a:latin typeface="Calibri" pitchFamily="34" charset="0"/>
              <a:sym typeface="Symbol"/>
            </a:endParaRPr>
          </a:p>
          <a:p>
            <a:pPr marL="0" lvl="1"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↓</a:t>
            </a:r>
          </a:p>
          <a:p>
            <a:pPr marL="0" lvl="1" algn="ctr">
              <a:lnSpc>
                <a:spcPts val="1800"/>
              </a:lnSpc>
            </a:pPr>
            <a:r>
              <a:rPr lang="en-US" b="1" dirty="0" err="1">
                <a:latin typeface="Calibri" pitchFamily="34" charset="0"/>
                <a:sym typeface="Symbol"/>
              </a:rPr>
              <a:t>P</a:t>
            </a:r>
            <a:r>
              <a:rPr lang="en-US" b="1" dirty="0" err="1" smtClean="0">
                <a:latin typeface="Calibri" pitchFamily="34" charset="0"/>
                <a:sym typeface="Symbol"/>
              </a:rPr>
              <a:t>lanetesimals</a:t>
            </a:r>
            <a:endParaRPr lang="en-US" dirty="0">
              <a:latin typeface="Calibri" pitchFamily="34" charset="0"/>
              <a:sym typeface="Symbol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228184" y="1261882"/>
            <a:ext cx="2830560" cy="332719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latin typeface="Calibri" pitchFamily="34" charset="0"/>
                <a:sym typeface="Symbol"/>
              </a:rPr>
              <a:t>I</a:t>
            </a:r>
            <a:r>
              <a:rPr lang="en-US" b="1" dirty="0" smtClean="0">
                <a:latin typeface="Calibri" pitchFamily="34" charset="0"/>
                <a:sym typeface="Symbol"/>
              </a:rPr>
              <a:t>ce grains (0.1 µm)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↓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Fractal hit-and-stick growth to cm-sized aggregates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↓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  <a:sym typeface="Symbol"/>
              </a:rPr>
              <a:t>Hit-and-stick growth with self and gas compression to </a:t>
            </a:r>
            <a:br>
              <a:rPr lang="en-US" b="1" dirty="0" smtClean="0">
                <a:latin typeface="Calibri" pitchFamily="34" charset="0"/>
                <a:sym typeface="Symbol"/>
              </a:rPr>
            </a:br>
            <a:r>
              <a:rPr lang="en-US" b="1" dirty="0" smtClean="0">
                <a:latin typeface="Calibri" pitchFamily="34" charset="0"/>
                <a:sym typeface="Symbol"/>
              </a:rPr>
              <a:t>100 m-sized aggregates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</a:rPr>
              <a:t>↓</a:t>
            </a:r>
            <a:endParaRPr lang="en-US" dirty="0" smtClean="0">
              <a:latin typeface="Calibri" pitchFamily="34" charset="0"/>
              <a:sym typeface="Symbol"/>
            </a:endParaRPr>
          </a:p>
          <a:p>
            <a:pPr algn="ctr">
              <a:lnSpc>
                <a:spcPts val="1800"/>
              </a:lnSpc>
            </a:pPr>
            <a:r>
              <a:rPr lang="en-US" b="1" dirty="0">
                <a:latin typeface="Calibri" pitchFamily="34" charset="0"/>
                <a:sym typeface="Symbol"/>
              </a:rPr>
              <a:t>Hit-and-stick growth with </a:t>
            </a:r>
            <a:r>
              <a:rPr lang="en-US" b="1" dirty="0" smtClean="0">
                <a:latin typeface="Calibri" pitchFamily="34" charset="0"/>
                <a:sym typeface="Symbol"/>
              </a:rPr>
              <a:t>self-gravity compression to km-sized aggregates</a:t>
            </a:r>
            <a:endParaRPr lang="en-US" dirty="0" smtClean="0">
              <a:latin typeface="Calibri" pitchFamily="34" charset="0"/>
              <a:sym typeface="Symbol"/>
            </a:endParaRP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itchFamily="34" charset="0"/>
              </a:rPr>
              <a:t>↓</a:t>
            </a:r>
            <a:endParaRPr lang="en-US" b="1" dirty="0" smtClean="0">
              <a:latin typeface="Calibri" pitchFamily="34" charset="0"/>
              <a:sym typeface="Symbol"/>
            </a:endParaRPr>
          </a:p>
          <a:p>
            <a:pPr marL="0" lvl="1" algn="ctr">
              <a:lnSpc>
                <a:spcPts val="1800"/>
              </a:lnSpc>
            </a:pPr>
            <a:r>
              <a:rPr lang="en-US" b="1" dirty="0" err="1" smtClean="0">
                <a:latin typeface="Calibri" pitchFamily="34" charset="0"/>
                <a:sym typeface="Symbol"/>
              </a:rPr>
              <a:t>Planetesimals</a:t>
            </a:r>
            <a:endParaRPr lang="en-US" dirty="0">
              <a:latin typeface="Calibri" pitchFamily="34" charset="0"/>
              <a:sym typeface="Symbo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85256" y="676724"/>
            <a:ext cx="2830560" cy="40011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cap="small" dirty="0" smtClean="0"/>
              <a:t>Gravitational Instability</a:t>
            </a:r>
            <a:endParaRPr lang="en-US" sz="2000" b="1" cap="small" dirty="0"/>
          </a:p>
        </p:txBody>
      </p:sp>
      <p:sp>
        <p:nvSpPr>
          <p:cNvPr id="15" name="Rechteck 14"/>
          <p:cNvSpPr/>
          <p:nvPr/>
        </p:nvSpPr>
        <p:spPr>
          <a:xfrm>
            <a:off x="3156720" y="676724"/>
            <a:ext cx="2830560" cy="40011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cap="small" dirty="0" smtClean="0"/>
              <a:t>Mass Transfer</a:t>
            </a:r>
            <a:endParaRPr lang="en-US" sz="2000" b="1" baseline="30000" dirty="0"/>
          </a:p>
        </p:txBody>
      </p:sp>
      <p:sp>
        <p:nvSpPr>
          <p:cNvPr id="16" name="Rechteck 15"/>
          <p:cNvSpPr/>
          <p:nvPr/>
        </p:nvSpPr>
        <p:spPr>
          <a:xfrm>
            <a:off x="6228184" y="676724"/>
            <a:ext cx="2830560" cy="40011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cap="small" dirty="0" smtClean="0"/>
              <a:t>Fluffy Ice Growth</a:t>
            </a:r>
            <a:r>
              <a:rPr lang="en-US" sz="2000" b="1" baseline="30000" dirty="0"/>
              <a:t>6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228184" y="4722351"/>
            <a:ext cx="2830560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References:</a:t>
            </a:r>
          </a:p>
          <a:p>
            <a:r>
              <a:rPr lang="de-DE" sz="1600" baseline="30000" dirty="0" smtClean="0"/>
              <a:t>1</a:t>
            </a:r>
            <a:r>
              <a:rPr lang="de-DE" sz="1600" dirty="0"/>
              <a:t> </a:t>
            </a:r>
            <a:r>
              <a:rPr lang="de-DE" sz="1600" dirty="0" err="1" smtClean="0"/>
              <a:t>Zsom</a:t>
            </a:r>
            <a:r>
              <a:rPr lang="de-DE" sz="1600" dirty="0" smtClean="0"/>
              <a:t> et al. 2010</a:t>
            </a:r>
          </a:p>
          <a:p>
            <a:r>
              <a:rPr lang="de-DE" sz="1600" baseline="30000" dirty="0" smtClean="0"/>
              <a:t>2</a:t>
            </a:r>
            <a:r>
              <a:rPr lang="de-DE" sz="1600" dirty="0" smtClean="0"/>
              <a:t> </a:t>
            </a:r>
            <a:r>
              <a:rPr lang="de-DE" sz="1600" dirty="0" err="1"/>
              <a:t>Youdin</a:t>
            </a:r>
            <a:r>
              <a:rPr lang="de-DE" sz="1600" dirty="0"/>
              <a:t> &amp; Goodman </a:t>
            </a:r>
            <a:r>
              <a:rPr lang="de-DE" sz="1600" dirty="0" smtClean="0"/>
              <a:t>2005</a:t>
            </a:r>
          </a:p>
          <a:p>
            <a:r>
              <a:rPr lang="de-DE" sz="1600" baseline="30000" dirty="0"/>
              <a:t>3</a:t>
            </a:r>
            <a:r>
              <a:rPr lang="de-DE" sz="1600" baseline="30000" dirty="0" smtClean="0"/>
              <a:t> </a:t>
            </a:r>
            <a:r>
              <a:rPr lang="de-DE" sz="1600" dirty="0" smtClean="0"/>
              <a:t>Johansen </a:t>
            </a:r>
            <a:r>
              <a:rPr lang="de-DE" sz="1600" dirty="0"/>
              <a:t>et al. </a:t>
            </a:r>
            <a:r>
              <a:rPr lang="de-DE" sz="1600" dirty="0" smtClean="0"/>
              <a:t>2007</a:t>
            </a:r>
          </a:p>
          <a:p>
            <a:r>
              <a:rPr lang="de-DE" sz="1600" baseline="30000" dirty="0" smtClean="0"/>
              <a:t>4 </a:t>
            </a:r>
            <a:r>
              <a:rPr lang="de-DE" sz="1600" dirty="0" smtClean="0"/>
              <a:t>Wurm et </a:t>
            </a:r>
            <a:r>
              <a:rPr lang="de-DE" sz="1600" dirty="0"/>
              <a:t>al. </a:t>
            </a:r>
            <a:r>
              <a:rPr lang="de-DE" sz="1600" dirty="0" smtClean="0"/>
              <a:t>2005</a:t>
            </a:r>
          </a:p>
          <a:p>
            <a:r>
              <a:rPr lang="de-DE" sz="1600" baseline="30000" dirty="0"/>
              <a:t>5</a:t>
            </a:r>
            <a:r>
              <a:rPr lang="de-DE" sz="1600" dirty="0" smtClean="0"/>
              <a:t> </a:t>
            </a:r>
            <a:r>
              <a:rPr lang="de-DE" sz="1600" dirty="0" err="1"/>
              <a:t>Windmark</a:t>
            </a:r>
            <a:r>
              <a:rPr lang="de-DE" sz="1600" dirty="0"/>
              <a:t> et </a:t>
            </a:r>
            <a:r>
              <a:rPr lang="de-DE" sz="1600" dirty="0" smtClean="0"/>
              <a:t>al. 2012; </a:t>
            </a:r>
            <a:br>
              <a:rPr lang="de-DE" sz="1600" dirty="0" smtClean="0"/>
            </a:br>
            <a:r>
              <a:rPr lang="de-DE" sz="1600" dirty="0" smtClean="0"/>
              <a:t>   </a:t>
            </a:r>
            <a:r>
              <a:rPr lang="de-DE" sz="1600" dirty="0" err="1" smtClean="0"/>
              <a:t>Garaud</a:t>
            </a:r>
            <a:r>
              <a:rPr lang="de-DE" sz="1600" dirty="0" smtClean="0"/>
              <a:t> </a:t>
            </a:r>
            <a:r>
              <a:rPr lang="de-DE" sz="1600" dirty="0"/>
              <a:t>et al</a:t>
            </a:r>
            <a:r>
              <a:rPr lang="de-DE" sz="1600" dirty="0" smtClean="0"/>
              <a:t>. 2013</a:t>
            </a:r>
            <a:endParaRPr lang="de-DE" sz="1600" dirty="0"/>
          </a:p>
          <a:p>
            <a:r>
              <a:rPr lang="de-DE" sz="1600" baseline="30000" dirty="0"/>
              <a:t>6</a:t>
            </a:r>
            <a:r>
              <a:rPr lang="de-DE" sz="1600" dirty="0" smtClean="0"/>
              <a:t> </a:t>
            </a:r>
            <a:r>
              <a:rPr lang="de-DE" sz="1600" dirty="0" err="1" smtClean="0"/>
              <a:t>Kataoka</a:t>
            </a:r>
            <a:r>
              <a:rPr lang="de-DE" sz="1600" dirty="0" smtClean="0"/>
              <a:t> et al. 2013</a:t>
            </a:r>
            <a:endParaRPr lang="de-DE" sz="1600" dirty="0"/>
          </a:p>
          <a:p>
            <a:endParaRPr lang="de-DE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32368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5256" y="1264675"/>
            <a:ext cx="2830560" cy="540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dirty="0" smtClean="0">
              <a:latin typeface="Calibri" pitchFamily="34" charset="0"/>
              <a:sym typeface="Symbol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156720" y="1264675"/>
            <a:ext cx="2830560" cy="540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dirty="0">
              <a:latin typeface="Calibri" pitchFamily="34" charset="0"/>
              <a:sym typeface="Symbol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228184" y="1264675"/>
            <a:ext cx="2830560" cy="540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dirty="0">
              <a:latin typeface="Calibri" pitchFamily="34" charset="0"/>
              <a:sym typeface="Symbo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85256" y="679517"/>
            <a:ext cx="2830560" cy="40011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cap="small" dirty="0" smtClean="0"/>
              <a:t>Gravitational Instability</a:t>
            </a:r>
            <a:endParaRPr lang="en-US" sz="2000" b="1" cap="small" dirty="0"/>
          </a:p>
        </p:txBody>
      </p:sp>
      <p:sp>
        <p:nvSpPr>
          <p:cNvPr id="15" name="Rechteck 14"/>
          <p:cNvSpPr/>
          <p:nvPr/>
        </p:nvSpPr>
        <p:spPr>
          <a:xfrm>
            <a:off x="3156720" y="679517"/>
            <a:ext cx="2830560" cy="40011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cap="small" dirty="0" smtClean="0"/>
              <a:t>Mass Transfer</a:t>
            </a:r>
            <a:endParaRPr lang="en-US" sz="2000" b="1" baseline="30000" dirty="0"/>
          </a:p>
        </p:txBody>
      </p:sp>
      <p:sp>
        <p:nvSpPr>
          <p:cNvPr id="16" name="Rechteck 15"/>
          <p:cNvSpPr/>
          <p:nvPr/>
        </p:nvSpPr>
        <p:spPr>
          <a:xfrm>
            <a:off x="6228184" y="679517"/>
            <a:ext cx="2830560" cy="40011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cap="small" dirty="0" smtClean="0"/>
              <a:t>Fluffy Ice Growth</a:t>
            </a:r>
            <a:endParaRPr lang="en-US" sz="2000" b="1" baseline="300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683568" y="2852936"/>
            <a:ext cx="1257061" cy="1095619"/>
            <a:chOff x="6465259" y="1583795"/>
            <a:chExt cx="1257061" cy="1095619"/>
          </a:xfrm>
        </p:grpSpPr>
        <p:sp>
          <p:nvSpPr>
            <p:cNvPr id="57" name="Ellipse 56"/>
            <p:cNvSpPr/>
            <p:nvPr/>
          </p:nvSpPr>
          <p:spPr>
            <a:xfrm>
              <a:off x="6591859" y="211417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8" name="Ellipse 57"/>
            <p:cNvSpPr/>
            <p:nvPr/>
          </p:nvSpPr>
          <p:spPr>
            <a:xfrm>
              <a:off x="6792880" y="229417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9" name="Ellipse 58"/>
            <p:cNvSpPr/>
            <p:nvPr/>
          </p:nvSpPr>
          <p:spPr>
            <a:xfrm>
              <a:off x="7041851" y="201037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0" name="Ellipse 59"/>
            <p:cNvSpPr/>
            <p:nvPr/>
          </p:nvSpPr>
          <p:spPr>
            <a:xfrm>
              <a:off x="6771859" y="194336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1" name="Ellipse 60"/>
            <p:cNvSpPr/>
            <p:nvPr/>
          </p:nvSpPr>
          <p:spPr>
            <a:xfrm>
              <a:off x="7092320" y="224560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2" name="Ellipse 61"/>
            <p:cNvSpPr/>
            <p:nvPr/>
          </p:nvSpPr>
          <p:spPr>
            <a:xfrm>
              <a:off x="7272320" y="215085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664753" y="249941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4" name="Ellipse 63"/>
            <p:cNvSpPr/>
            <p:nvPr/>
          </p:nvSpPr>
          <p:spPr>
            <a:xfrm>
              <a:off x="7043183" y="246037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5" name="Ellipse 64"/>
            <p:cNvSpPr/>
            <p:nvPr/>
          </p:nvSpPr>
          <p:spPr>
            <a:xfrm>
              <a:off x="6929206" y="176336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6" name="Ellipse 65"/>
            <p:cNvSpPr/>
            <p:nvPr/>
          </p:nvSpPr>
          <p:spPr>
            <a:xfrm>
              <a:off x="6565006" y="176336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7" name="Ellipse 66"/>
            <p:cNvSpPr/>
            <p:nvPr/>
          </p:nvSpPr>
          <p:spPr>
            <a:xfrm>
              <a:off x="7187267" y="167379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8" name="Ellipse 67"/>
            <p:cNvSpPr/>
            <p:nvPr/>
          </p:nvSpPr>
          <p:spPr>
            <a:xfrm>
              <a:off x="7452320" y="186495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9" name="Ellipse 68"/>
            <p:cNvSpPr/>
            <p:nvPr/>
          </p:nvSpPr>
          <p:spPr>
            <a:xfrm>
              <a:off x="7542320" y="230843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70" name="Ellipse 69"/>
            <p:cNvSpPr/>
            <p:nvPr/>
          </p:nvSpPr>
          <p:spPr>
            <a:xfrm>
              <a:off x="7362320" y="2497773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71" name="Ellipse 70"/>
            <p:cNvSpPr/>
            <p:nvPr/>
          </p:nvSpPr>
          <p:spPr>
            <a:xfrm>
              <a:off x="6758366" y="158379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72" name="Ellipse 71"/>
            <p:cNvSpPr/>
            <p:nvPr/>
          </p:nvSpPr>
          <p:spPr>
            <a:xfrm>
              <a:off x="6465259" y="231820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785325" y="4382038"/>
            <a:ext cx="1053546" cy="977067"/>
            <a:chOff x="6578774" y="3101167"/>
            <a:chExt cx="1053546" cy="977067"/>
          </a:xfrm>
        </p:grpSpPr>
        <p:sp>
          <p:nvSpPr>
            <p:cNvPr id="41" name="Ellipse 40"/>
            <p:cNvSpPr/>
            <p:nvPr/>
          </p:nvSpPr>
          <p:spPr>
            <a:xfrm>
              <a:off x="6687235" y="3583838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42" name="Ellipse 41"/>
            <p:cNvSpPr/>
            <p:nvPr/>
          </p:nvSpPr>
          <p:spPr>
            <a:xfrm>
              <a:off x="6906395" y="3684328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7075856" y="3487989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44" name="Ellipse 43"/>
            <p:cNvSpPr/>
            <p:nvPr/>
          </p:nvSpPr>
          <p:spPr>
            <a:xfrm>
              <a:off x="6829717" y="3420979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45" name="Ellipse 44"/>
            <p:cNvSpPr/>
            <p:nvPr/>
          </p:nvSpPr>
          <p:spPr>
            <a:xfrm>
              <a:off x="7134276" y="371527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46" name="Ellipse 45"/>
            <p:cNvSpPr/>
            <p:nvPr/>
          </p:nvSpPr>
          <p:spPr>
            <a:xfrm>
              <a:off x="7314276" y="3620518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47" name="Ellipse 46"/>
            <p:cNvSpPr/>
            <p:nvPr/>
          </p:nvSpPr>
          <p:spPr>
            <a:xfrm>
              <a:off x="6810072" y="389752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48" name="Ellipse 47"/>
            <p:cNvSpPr/>
            <p:nvPr/>
          </p:nvSpPr>
          <p:spPr>
            <a:xfrm>
              <a:off x="7069237" y="389823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49" name="Ellipse 48"/>
            <p:cNvSpPr/>
            <p:nvPr/>
          </p:nvSpPr>
          <p:spPr>
            <a:xfrm>
              <a:off x="6971162" y="3272783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0" name="Ellipse 49"/>
            <p:cNvSpPr/>
            <p:nvPr/>
          </p:nvSpPr>
          <p:spPr>
            <a:xfrm>
              <a:off x="6654668" y="325688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1" name="Ellipse 50"/>
            <p:cNvSpPr/>
            <p:nvPr/>
          </p:nvSpPr>
          <p:spPr>
            <a:xfrm>
              <a:off x="7189468" y="318321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2" name="Ellipse 51"/>
            <p:cNvSpPr/>
            <p:nvPr/>
          </p:nvSpPr>
          <p:spPr>
            <a:xfrm>
              <a:off x="7359109" y="335052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3" name="Ellipse 52"/>
            <p:cNvSpPr/>
            <p:nvPr/>
          </p:nvSpPr>
          <p:spPr>
            <a:xfrm>
              <a:off x="7452320" y="374629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4" name="Ellipse 53"/>
            <p:cNvSpPr/>
            <p:nvPr/>
          </p:nvSpPr>
          <p:spPr>
            <a:xfrm>
              <a:off x="7332717" y="3887929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5" name="Ellipse 54"/>
            <p:cNvSpPr/>
            <p:nvPr/>
          </p:nvSpPr>
          <p:spPr>
            <a:xfrm>
              <a:off x="6840077" y="310116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6" name="Ellipse 55"/>
            <p:cNvSpPr/>
            <p:nvPr/>
          </p:nvSpPr>
          <p:spPr>
            <a:xfrm>
              <a:off x="6578774" y="377197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930611" y="5877256"/>
            <a:ext cx="762975" cy="720096"/>
            <a:chOff x="6744678" y="4758543"/>
            <a:chExt cx="762975" cy="720096"/>
          </a:xfrm>
        </p:grpSpPr>
        <p:sp>
          <p:nvSpPr>
            <p:cNvPr id="25" name="Ellipse 24"/>
            <p:cNvSpPr/>
            <p:nvPr/>
          </p:nvSpPr>
          <p:spPr>
            <a:xfrm>
              <a:off x="6928314" y="496834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7002270" y="513919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7" name="Ellipse 26"/>
            <p:cNvSpPr/>
            <p:nvPr/>
          </p:nvSpPr>
          <p:spPr>
            <a:xfrm>
              <a:off x="7094307" y="496790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6768658" y="490089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9" name="Ellipse 28"/>
            <p:cNvSpPr/>
            <p:nvPr/>
          </p:nvSpPr>
          <p:spPr>
            <a:xfrm>
              <a:off x="7120923" y="5171333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0" name="Ellipse 29"/>
            <p:cNvSpPr/>
            <p:nvPr/>
          </p:nvSpPr>
          <p:spPr>
            <a:xfrm>
              <a:off x="7165756" y="5100433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6844425" y="5088783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7000227" y="5298639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3" name="Ellipse 32"/>
            <p:cNvSpPr/>
            <p:nvPr/>
          </p:nvSpPr>
          <p:spPr>
            <a:xfrm>
              <a:off x="7013466" y="482425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4" name="Ellipse 33"/>
            <p:cNvSpPr/>
            <p:nvPr/>
          </p:nvSpPr>
          <p:spPr>
            <a:xfrm>
              <a:off x="6744678" y="4792453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5" name="Ellipse 34"/>
            <p:cNvSpPr/>
            <p:nvPr/>
          </p:nvSpPr>
          <p:spPr>
            <a:xfrm>
              <a:off x="7120458" y="4758543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7226491" y="490994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7" name="Ellipse 36"/>
            <p:cNvSpPr/>
            <p:nvPr/>
          </p:nvSpPr>
          <p:spPr>
            <a:xfrm>
              <a:off x="7327653" y="517055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8" name="Ellipse 37"/>
            <p:cNvSpPr/>
            <p:nvPr/>
          </p:nvSpPr>
          <p:spPr>
            <a:xfrm>
              <a:off x="7192148" y="527243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9" name="Ellipse 38"/>
            <p:cNvSpPr/>
            <p:nvPr/>
          </p:nvSpPr>
          <p:spPr>
            <a:xfrm>
              <a:off x="6858528" y="480371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40" name="Ellipse 39"/>
            <p:cNvSpPr/>
            <p:nvPr/>
          </p:nvSpPr>
          <p:spPr>
            <a:xfrm>
              <a:off x="6912280" y="522008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</p:grpSp>
      <p:cxnSp>
        <p:nvCxnSpPr>
          <p:cNvPr id="18" name="Gerade Verbindung mit Pfeil 17"/>
          <p:cNvCxnSpPr/>
          <p:nvPr/>
        </p:nvCxnSpPr>
        <p:spPr>
          <a:xfrm>
            <a:off x="1312098" y="4005064"/>
            <a:ext cx="0" cy="4315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1312098" y="5445757"/>
            <a:ext cx="0" cy="4315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1761579" y="2942935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rot="10800000">
            <a:off x="1761579" y="3298363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1817797" y="3022071"/>
            <a:ext cx="81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 cm</a:t>
            </a:r>
            <a:endParaRPr lang="de-DE" dirty="0"/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1850649" y="5911166"/>
            <a:ext cx="0" cy="686186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1850648" y="6036939"/>
            <a:ext cx="99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1-10 </a:t>
            </a:r>
            <a:r>
              <a:rPr lang="de-DE" dirty="0"/>
              <a:t>k</a:t>
            </a:r>
            <a:r>
              <a:rPr lang="de-DE" dirty="0" smtClean="0"/>
              <a:t>m</a:t>
            </a:r>
            <a:endParaRPr lang="de-DE" dirty="0"/>
          </a:p>
        </p:txBody>
      </p:sp>
      <p:sp>
        <p:nvSpPr>
          <p:cNvPr id="122" name="Ellipse 121"/>
          <p:cNvSpPr/>
          <p:nvPr/>
        </p:nvSpPr>
        <p:spPr>
          <a:xfrm>
            <a:off x="3387040" y="4394886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27" name="Ellipse 126"/>
          <p:cNvSpPr/>
          <p:nvPr/>
        </p:nvSpPr>
        <p:spPr>
          <a:xfrm>
            <a:off x="5310072" y="4388666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grpSp>
        <p:nvGrpSpPr>
          <p:cNvPr id="6" name="Gruppieren 5"/>
          <p:cNvGrpSpPr/>
          <p:nvPr/>
        </p:nvGrpSpPr>
        <p:grpSpPr>
          <a:xfrm>
            <a:off x="4160078" y="4253619"/>
            <a:ext cx="540048" cy="543533"/>
            <a:chOff x="4229968" y="3086968"/>
            <a:chExt cx="540048" cy="543533"/>
          </a:xfrm>
        </p:grpSpPr>
        <p:sp>
          <p:nvSpPr>
            <p:cNvPr id="116" name="Ellipse 115"/>
            <p:cNvSpPr/>
            <p:nvPr/>
          </p:nvSpPr>
          <p:spPr>
            <a:xfrm>
              <a:off x="4301976" y="3255031"/>
              <a:ext cx="54000" cy="54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17" name="Ellipse 116"/>
            <p:cNvSpPr/>
            <p:nvPr/>
          </p:nvSpPr>
          <p:spPr>
            <a:xfrm>
              <a:off x="4301976" y="3576501"/>
              <a:ext cx="54000" cy="54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4532977" y="3284984"/>
              <a:ext cx="54000" cy="54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4445992" y="3230984"/>
              <a:ext cx="54000" cy="54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4442977" y="3527934"/>
              <a:ext cx="54000" cy="54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4622977" y="3433181"/>
              <a:ext cx="54000" cy="54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4393840" y="3429000"/>
              <a:ext cx="54000" cy="54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4420332" y="3086968"/>
              <a:ext cx="54000" cy="54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4229968" y="3375000"/>
              <a:ext cx="54000" cy="54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26" name="Ellipse 125"/>
            <p:cNvSpPr/>
            <p:nvPr/>
          </p:nvSpPr>
          <p:spPr>
            <a:xfrm>
              <a:off x="4678393" y="3230984"/>
              <a:ext cx="54000" cy="54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4716016" y="3356992"/>
              <a:ext cx="54000" cy="54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4644008" y="3573016"/>
              <a:ext cx="54000" cy="54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30" name="Ellipse 129"/>
            <p:cNvSpPr/>
            <p:nvPr/>
          </p:nvSpPr>
          <p:spPr>
            <a:xfrm>
              <a:off x="4249492" y="3158976"/>
              <a:ext cx="54000" cy="54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4229968" y="3501008"/>
              <a:ext cx="54000" cy="54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</p:grpSp>
      <p:sp>
        <p:nvSpPr>
          <p:cNvPr id="107" name="Ellipse 106"/>
          <p:cNvSpPr>
            <a:spLocks noChangeAspect="1"/>
          </p:cNvSpPr>
          <p:nvPr/>
        </p:nvSpPr>
        <p:spPr>
          <a:xfrm>
            <a:off x="4118395" y="5968330"/>
            <a:ext cx="651597" cy="651597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13" name="Ellipse 112"/>
          <p:cNvSpPr/>
          <p:nvPr/>
        </p:nvSpPr>
        <p:spPr>
          <a:xfrm>
            <a:off x="4337087" y="5265224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cxnSp>
        <p:nvCxnSpPr>
          <p:cNvPr id="77" name="Gerade Verbindung mit Pfeil 76"/>
          <p:cNvCxnSpPr/>
          <p:nvPr/>
        </p:nvCxnSpPr>
        <p:spPr>
          <a:xfrm>
            <a:off x="4430102" y="4798849"/>
            <a:ext cx="0" cy="4315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>
            <a:off x="4434516" y="5517765"/>
            <a:ext cx="0" cy="4315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mit Pfeil 131"/>
          <p:cNvCxnSpPr/>
          <p:nvPr/>
        </p:nvCxnSpPr>
        <p:spPr>
          <a:xfrm flipV="1">
            <a:off x="3675072" y="4482005"/>
            <a:ext cx="504056" cy="5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mit Pfeil 132"/>
          <p:cNvCxnSpPr/>
          <p:nvPr/>
        </p:nvCxnSpPr>
        <p:spPr>
          <a:xfrm rot="10800000" flipV="1">
            <a:off x="4683184" y="4482005"/>
            <a:ext cx="504056" cy="5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uppieren 133"/>
          <p:cNvGrpSpPr/>
          <p:nvPr/>
        </p:nvGrpSpPr>
        <p:grpSpPr>
          <a:xfrm>
            <a:off x="3761880" y="2765429"/>
            <a:ext cx="1257061" cy="1095619"/>
            <a:chOff x="6465259" y="1583795"/>
            <a:chExt cx="1257061" cy="1095619"/>
          </a:xfrm>
        </p:grpSpPr>
        <p:sp>
          <p:nvSpPr>
            <p:cNvPr id="135" name="Ellipse 134"/>
            <p:cNvSpPr/>
            <p:nvPr/>
          </p:nvSpPr>
          <p:spPr>
            <a:xfrm>
              <a:off x="6591859" y="211417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36" name="Ellipse 135"/>
            <p:cNvSpPr/>
            <p:nvPr/>
          </p:nvSpPr>
          <p:spPr>
            <a:xfrm>
              <a:off x="6792880" y="229417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7041851" y="201037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38" name="Ellipse 137"/>
            <p:cNvSpPr/>
            <p:nvPr/>
          </p:nvSpPr>
          <p:spPr>
            <a:xfrm>
              <a:off x="6771859" y="194336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7092320" y="224560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40" name="Ellipse 139"/>
            <p:cNvSpPr/>
            <p:nvPr/>
          </p:nvSpPr>
          <p:spPr>
            <a:xfrm>
              <a:off x="7272320" y="215085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41" name="Ellipse 140"/>
            <p:cNvSpPr/>
            <p:nvPr/>
          </p:nvSpPr>
          <p:spPr>
            <a:xfrm>
              <a:off x="6664753" y="249941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42" name="Ellipse 141"/>
            <p:cNvSpPr/>
            <p:nvPr/>
          </p:nvSpPr>
          <p:spPr>
            <a:xfrm>
              <a:off x="7043183" y="246037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43" name="Ellipse 142"/>
            <p:cNvSpPr/>
            <p:nvPr/>
          </p:nvSpPr>
          <p:spPr>
            <a:xfrm>
              <a:off x="6929206" y="176336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44" name="Ellipse 143"/>
            <p:cNvSpPr/>
            <p:nvPr/>
          </p:nvSpPr>
          <p:spPr>
            <a:xfrm>
              <a:off x="6565006" y="176336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45" name="Ellipse 144"/>
            <p:cNvSpPr/>
            <p:nvPr/>
          </p:nvSpPr>
          <p:spPr>
            <a:xfrm>
              <a:off x="7187267" y="167379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46" name="Ellipse 145"/>
            <p:cNvSpPr/>
            <p:nvPr/>
          </p:nvSpPr>
          <p:spPr>
            <a:xfrm>
              <a:off x="7452320" y="186495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47" name="Ellipse 146"/>
            <p:cNvSpPr/>
            <p:nvPr/>
          </p:nvSpPr>
          <p:spPr>
            <a:xfrm>
              <a:off x="7542320" y="230843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48" name="Ellipse 147"/>
            <p:cNvSpPr/>
            <p:nvPr/>
          </p:nvSpPr>
          <p:spPr>
            <a:xfrm>
              <a:off x="7362320" y="2497773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49" name="Ellipse 148"/>
            <p:cNvSpPr/>
            <p:nvPr/>
          </p:nvSpPr>
          <p:spPr>
            <a:xfrm>
              <a:off x="6758366" y="158379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50" name="Ellipse 149"/>
            <p:cNvSpPr/>
            <p:nvPr/>
          </p:nvSpPr>
          <p:spPr>
            <a:xfrm>
              <a:off x="6465259" y="231820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</p:grpSp>
      <p:cxnSp>
        <p:nvCxnSpPr>
          <p:cNvPr id="151" name="Gerade Verbindung mit Pfeil 150"/>
          <p:cNvCxnSpPr/>
          <p:nvPr/>
        </p:nvCxnSpPr>
        <p:spPr>
          <a:xfrm>
            <a:off x="4839891" y="2855428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mit Pfeil 151"/>
          <p:cNvCxnSpPr/>
          <p:nvPr/>
        </p:nvCxnSpPr>
        <p:spPr>
          <a:xfrm rot="10800000">
            <a:off x="4839891" y="3210856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feld 152"/>
          <p:cNvSpPr txBox="1"/>
          <p:nvPr/>
        </p:nvSpPr>
        <p:spPr>
          <a:xfrm>
            <a:off x="4896109" y="2934564"/>
            <a:ext cx="81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 cm</a:t>
            </a:r>
            <a:endParaRPr lang="de-DE" dirty="0"/>
          </a:p>
        </p:txBody>
      </p:sp>
      <p:cxnSp>
        <p:nvCxnSpPr>
          <p:cNvPr id="154" name="Gerade Verbindung mit Pfeil 153"/>
          <p:cNvCxnSpPr/>
          <p:nvPr/>
        </p:nvCxnSpPr>
        <p:spPr>
          <a:xfrm>
            <a:off x="4429002" y="3861581"/>
            <a:ext cx="0" cy="4315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Gerade Verbindung mit Pfeil 155"/>
          <p:cNvCxnSpPr/>
          <p:nvPr/>
        </p:nvCxnSpPr>
        <p:spPr>
          <a:xfrm>
            <a:off x="4986016" y="5983174"/>
            <a:ext cx="0" cy="61200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feld 156"/>
          <p:cNvSpPr txBox="1"/>
          <p:nvPr/>
        </p:nvSpPr>
        <p:spPr>
          <a:xfrm>
            <a:off x="4986016" y="6108947"/>
            <a:ext cx="81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 </a:t>
            </a:r>
            <a:r>
              <a:rPr lang="de-DE" dirty="0"/>
              <a:t>k</a:t>
            </a:r>
            <a:r>
              <a:rPr lang="de-DE" dirty="0" smtClean="0"/>
              <a:t>m</a:t>
            </a:r>
            <a:endParaRPr lang="de-DE" dirty="0"/>
          </a:p>
        </p:txBody>
      </p:sp>
      <p:sp>
        <p:nvSpPr>
          <p:cNvPr id="158" name="Ellipse 157"/>
          <p:cNvSpPr/>
          <p:nvPr/>
        </p:nvSpPr>
        <p:spPr>
          <a:xfrm>
            <a:off x="6372200" y="1395311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59" name="Ellipse 158"/>
          <p:cNvSpPr/>
          <p:nvPr/>
        </p:nvSpPr>
        <p:spPr>
          <a:xfrm>
            <a:off x="8111000" y="1389091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cxnSp>
        <p:nvCxnSpPr>
          <p:cNvPr id="160" name="Gerade Verbindung mit Pfeil 159"/>
          <p:cNvCxnSpPr/>
          <p:nvPr/>
        </p:nvCxnSpPr>
        <p:spPr>
          <a:xfrm flipV="1">
            <a:off x="6660232" y="1482430"/>
            <a:ext cx="504056" cy="5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Gerade Verbindung mit Pfeil 160"/>
          <p:cNvCxnSpPr/>
          <p:nvPr/>
        </p:nvCxnSpPr>
        <p:spPr>
          <a:xfrm rot="10800000" flipV="1">
            <a:off x="7558236" y="1482430"/>
            <a:ext cx="504056" cy="5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mit Pfeil 161"/>
          <p:cNvCxnSpPr/>
          <p:nvPr/>
        </p:nvCxnSpPr>
        <p:spPr>
          <a:xfrm>
            <a:off x="8207225" y="1196752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/>
          <p:cNvCxnSpPr/>
          <p:nvPr/>
        </p:nvCxnSpPr>
        <p:spPr>
          <a:xfrm rot="10800000">
            <a:off x="8207225" y="1552180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feld 163"/>
          <p:cNvSpPr txBox="1"/>
          <p:nvPr/>
        </p:nvSpPr>
        <p:spPr>
          <a:xfrm>
            <a:off x="8263443" y="1275888"/>
            <a:ext cx="95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0.1 µm</a:t>
            </a:r>
            <a:endParaRPr lang="de-DE" dirty="0"/>
          </a:p>
        </p:txBody>
      </p:sp>
      <p:sp>
        <p:nvSpPr>
          <p:cNvPr id="165" name="Ellipse 164"/>
          <p:cNvSpPr/>
          <p:nvPr/>
        </p:nvSpPr>
        <p:spPr>
          <a:xfrm>
            <a:off x="7211913" y="1345658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66" name="Ellipse 165"/>
          <p:cNvSpPr/>
          <p:nvPr/>
        </p:nvSpPr>
        <p:spPr>
          <a:xfrm>
            <a:off x="7336821" y="1411713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cxnSp>
        <p:nvCxnSpPr>
          <p:cNvPr id="167" name="Gerade Verbindung mit Pfeil 166"/>
          <p:cNvCxnSpPr/>
          <p:nvPr/>
        </p:nvCxnSpPr>
        <p:spPr>
          <a:xfrm>
            <a:off x="7380312" y="1620866"/>
            <a:ext cx="0" cy="4315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/>
          <p:cNvGrpSpPr/>
          <p:nvPr/>
        </p:nvGrpSpPr>
        <p:grpSpPr>
          <a:xfrm>
            <a:off x="6804248" y="1933766"/>
            <a:ext cx="1412794" cy="653846"/>
            <a:chOff x="6804248" y="2120856"/>
            <a:chExt cx="1412794" cy="653846"/>
          </a:xfrm>
        </p:grpSpPr>
        <p:sp>
          <p:nvSpPr>
            <p:cNvPr id="169" name="Ellipse 168"/>
            <p:cNvSpPr/>
            <p:nvPr/>
          </p:nvSpPr>
          <p:spPr>
            <a:xfrm>
              <a:off x="6998651" y="255894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70" name="Ellipse 169"/>
            <p:cNvSpPr/>
            <p:nvPr/>
          </p:nvSpPr>
          <p:spPr>
            <a:xfrm>
              <a:off x="6804248" y="212085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71" name="Ellipse 170"/>
            <p:cNvSpPr/>
            <p:nvPr/>
          </p:nvSpPr>
          <p:spPr>
            <a:xfrm>
              <a:off x="7617958" y="232344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72" name="Ellipse 171"/>
            <p:cNvSpPr/>
            <p:nvPr/>
          </p:nvSpPr>
          <p:spPr>
            <a:xfrm>
              <a:off x="7082863" y="244515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73" name="Ellipse 172"/>
            <p:cNvSpPr/>
            <p:nvPr/>
          </p:nvSpPr>
          <p:spPr>
            <a:xfrm>
              <a:off x="6894248" y="230258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74" name="Ellipse 173"/>
            <p:cNvSpPr/>
            <p:nvPr/>
          </p:nvSpPr>
          <p:spPr>
            <a:xfrm>
              <a:off x="7617958" y="248258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75" name="Ellipse 174"/>
            <p:cNvSpPr/>
            <p:nvPr/>
          </p:nvSpPr>
          <p:spPr>
            <a:xfrm>
              <a:off x="6846084" y="221258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76" name="Ellipse 175"/>
            <p:cNvSpPr/>
            <p:nvPr/>
          </p:nvSpPr>
          <p:spPr>
            <a:xfrm>
              <a:off x="8037042" y="246769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77" name="Ellipse 176"/>
            <p:cNvSpPr/>
            <p:nvPr/>
          </p:nvSpPr>
          <p:spPr>
            <a:xfrm>
              <a:off x="7482401" y="226828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78" name="Ellipse 177"/>
            <p:cNvSpPr/>
            <p:nvPr/>
          </p:nvSpPr>
          <p:spPr>
            <a:xfrm>
              <a:off x="7036031" y="226515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7247449" y="225318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80" name="Ellipse 179"/>
            <p:cNvSpPr/>
            <p:nvPr/>
          </p:nvSpPr>
          <p:spPr>
            <a:xfrm>
              <a:off x="7382604" y="228894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7767042" y="253515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82" name="Ellipse 181"/>
            <p:cNvSpPr/>
            <p:nvPr/>
          </p:nvSpPr>
          <p:spPr>
            <a:xfrm>
              <a:off x="7919485" y="247736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7147702" y="237894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184" name="Ellipse 183"/>
            <p:cNvSpPr/>
            <p:nvPr/>
          </p:nvSpPr>
          <p:spPr>
            <a:xfrm>
              <a:off x="6908651" y="259470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</p:grpSp>
      <p:cxnSp>
        <p:nvCxnSpPr>
          <p:cNvPr id="185" name="Gerade Verbindung mit Pfeil 184"/>
          <p:cNvCxnSpPr/>
          <p:nvPr/>
        </p:nvCxnSpPr>
        <p:spPr>
          <a:xfrm>
            <a:off x="7404876" y="2420888"/>
            <a:ext cx="0" cy="4315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Gerade Verbindung mit Pfeil 219"/>
          <p:cNvCxnSpPr/>
          <p:nvPr/>
        </p:nvCxnSpPr>
        <p:spPr>
          <a:xfrm flipH="1">
            <a:off x="8100392" y="5612020"/>
            <a:ext cx="0" cy="985332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feld 220"/>
          <p:cNvSpPr txBox="1"/>
          <p:nvPr/>
        </p:nvSpPr>
        <p:spPr>
          <a:xfrm>
            <a:off x="8100392" y="5920020"/>
            <a:ext cx="81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10 </a:t>
            </a:r>
            <a:r>
              <a:rPr lang="de-DE" dirty="0"/>
              <a:t>k</a:t>
            </a:r>
            <a:r>
              <a:rPr lang="de-DE" dirty="0" smtClean="0"/>
              <a:t>m</a:t>
            </a:r>
            <a:endParaRPr lang="de-DE" dirty="0"/>
          </a:p>
        </p:txBody>
      </p:sp>
      <p:sp>
        <p:nvSpPr>
          <p:cNvPr id="222" name="Ellipse 221"/>
          <p:cNvSpPr/>
          <p:nvPr/>
        </p:nvSpPr>
        <p:spPr>
          <a:xfrm>
            <a:off x="286461" y="1395311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223" name="Ellipse 222"/>
          <p:cNvSpPr/>
          <p:nvPr/>
        </p:nvSpPr>
        <p:spPr>
          <a:xfrm>
            <a:off x="2025261" y="1389091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cxnSp>
        <p:nvCxnSpPr>
          <p:cNvPr id="224" name="Gerade Verbindung mit Pfeil 223"/>
          <p:cNvCxnSpPr/>
          <p:nvPr/>
        </p:nvCxnSpPr>
        <p:spPr>
          <a:xfrm flipV="1">
            <a:off x="574493" y="1482430"/>
            <a:ext cx="504056" cy="5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Gerade Verbindung mit Pfeil 224"/>
          <p:cNvCxnSpPr/>
          <p:nvPr/>
        </p:nvCxnSpPr>
        <p:spPr>
          <a:xfrm rot="10800000" flipV="1">
            <a:off x="1472497" y="1482430"/>
            <a:ext cx="504056" cy="5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Gerade Verbindung mit Pfeil 225"/>
          <p:cNvCxnSpPr/>
          <p:nvPr/>
        </p:nvCxnSpPr>
        <p:spPr>
          <a:xfrm>
            <a:off x="2121486" y="1196752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Gerade Verbindung mit Pfeil 226"/>
          <p:cNvCxnSpPr/>
          <p:nvPr/>
        </p:nvCxnSpPr>
        <p:spPr>
          <a:xfrm rot="10800000">
            <a:off x="2121486" y="1552180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feld 227"/>
          <p:cNvSpPr txBox="1"/>
          <p:nvPr/>
        </p:nvSpPr>
        <p:spPr>
          <a:xfrm>
            <a:off x="2177704" y="1294938"/>
            <a:ext cx="95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 µm</a:t>
            </a:r>
            <a:endParaRPr lang="de-DE" dirty="0"/>
          </a:p>
        </p:txBody>
      </p:sp>
      <p:sp>
        <p:nvSpPr>
          <p:cNvPr id="229" name="Ellipse 228"/>
          <p:cNvSpPr/>
          <p:nvPr/>
        </p:nvSpPr>
        <p:spPr>
          <a:xfrm>
            <a:off x="1126174" y="1345658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230" name="Ellipse 229"/>
          <p:cNvSpPr/>
          <p:nvPr/>
        </p:nvSpPr>
        <p:spPr>
          <a:xfrm>
            <a:off x="1251082" y="1411713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cxnSp>
        <p:nvCxnSpPr>
          <p:cNvPr id="231" name="Gerade Verbindung mit Pfeil 230"/>
          <p:cNvCxnSpPr/>
          <p:nvPr/>
        </p:nvCxnSpPr>
        <p:spPr>
          <a:xfrm>
            <a:off x="1311381" y="1620866"/>
            <a:ext cx="0" cy="4315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uppieren 73"/>
          <p:cNvGrpSpPr/>
          <p:nvPr/>
        </p:nvGrpSpPr>
        <p:grpSpPr>
          <a:xfrm>
            <a:off x="735317" y="1933766"/>
            <a:ext cx="1412794" cy="653846"/>
            <a:chOff x="735317" y="1983066"/>
            <a:chExt cx="1412794" cy="653846"/>
          </a:xfrm>
        </p:grpSpPr>
        <p:sp>
          <p:nvSpPr>
            <p:cNvPr id="232" name="Ellipse 231"/>
            <p:cNvSpPr/>
            <p:nvPr/>
          </p:nvSpPr>
          <p:spPr>
            <a:xfrm>
              <a:off x="929720" y="242115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33" name="Ellipse 232"/>
            <p:cNvSpPr/>
            <p:nvPr/>
          </p:nvSpPr>
          <p:spPr>
            <a:xfrm>
              <a:off x="735317" y="198306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34" name="Ellipse 233"/>
            <p:cNvSpPr/>
            <p:nvPr/>
          </p:nvSpPr>
          <p:spPr>
            <a:xfrm>
              <a:off x="1549027" y="218565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35" name="Ellipse 234"/>
            <p:cNvSpPr/>
            <p:nvPr/>
          </p:nvSpPr>
          <p:spPr>
            <a:xfrm>
              <a:off x="1013932" y="230736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36" name="Ellipse 235"/>
            <p:cNvSpPr/>
            <p:nvPr/>
          </p:nvSpPr>
          <p:spPr>
            <a:xfrm>
              <a:off x="825317" y="216479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37" name="Ellipse 236"/>
            <p:cNvSpPr/>
            <p:nvPr/>
          </p:nvSpPr>
          <p:spPr>
            <a:xfrm>
              <a:off x="1549027" y="234479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38" name="Ellipse 237"/>
            <p:cNvSpPr/>
            <p:nvPr/>
          </p:nvSpPr>
          <p:spPr>
            <a:xfrm>
              <a:off x="777153" y="207479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39" name="Ellipse 238"/>
            <p:cNvSpPr/>
            <p:nvPr/>
          </p:nvSpPr>
          <p:spPr>
            <a:xfrm>
              <a:off x="1968111" y="232990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40" name="Ellipse 239"/>
            <p:cNvSpPr/>
            <p:nvPr/>
          </p:nvSpPr>
          <p:spPr>
            <a:xfrm>
              <a:off x="1413470" y="213049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41" name="Ellipse 240"/>
            <p:cNvSpPr/>
            <p:nvPr/>
          </p:nvSpPr>
          <p:spPr>
            <a:xfrm>
              <a:off x="967100" y="212736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42" name="Ellipse 241"/>
            <p:cNvSpPr/>
            <p:nvPr/>
          </p:nvSpPr>
          <p:spPr>
            <a:xfrm>
              <a:off x="1178518" y="211539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43" name="Ellipse 242"/>
            <p:cNvSpPr/>
            <p:nvPr/>
          </p:nvSpPr>
          <p:spPr>
            <a:xfrm>
              <a:off x="1313673" y="215115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44" name="Ellipse 243"/>
            <p:cNvSpPr/>
            <p:nvPr/>
          </p:nvSpPr>
          <p:spPr>
            <a:xfrm>
              <a:off x="1698111" y="239736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45" name="Ellipse 244"/>
            <p:cNvSpPr/>
            <p:nvPr/>
          </p:nvSpPr>
          <p:spPr>
            <a:xfrm>
              <a:off x="1850554" y="233957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46" name="Ellipse 245"/>
            <p:cNvSpPr/>
            <p:nvPr/>
          </p:nvSpPr>
          <p:spPr>
            <a:xfrm>
              <a:off x="1078771" y="224115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47" name="Ellipse 246"/>
            <p:cNvSpPr/>
            <p:nvPr/>
          </p:nvSpPr>
          <p:spPr>
            <a:xfrm>
              <a:off x="839720" y="245691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</p:grpSp>
      <p:cxnSp>
        <p:nvCxnSpPr>
          <p:cNvPr id="248" name="Gerade Verbindung mit Pfeil 247"/>
          <p:cNvCxnSpPr/>
          <p:nvPr/>
        </p:nvCxnSpPr>
        <p:spPr>
          <a:xfrm>
            <a:off x="1312590" y="2420888"/>
            <a:ext cx="0" cy="4315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Ellipse 248"/>
          <p:cNvSpPr/>
          <p:nvPr/>
        </p:nvSpPr>
        <p:spPr>
          <a:xfrm>
            <a:off x="3401840" y="1395311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250" name="Ellipse 249"/>
          <p:cNvSpPr/>
          <p:nvPr/>
        </p:nvSpPr>
        <p:spPr>
          <a:xfrm>
            <a:off x="5140640" y="1389091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cxnSp>
        <p:nvCxnSpPr>
          <p:cNvPr id="251" name="Gerade Verbindung mit Pfeil 250"/>
          <p:cNvCxnSpPr/>
          <p:nvPr/>
        </p:nvCxnSpPr>
        <p:spPr>
          <a:xfrm flipV="1">
            <a:off x="3689872" y="1482430"/>
            <a:ext cx="504056" cy="5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Gerade Verbindung mit Pfeil 251"/>
          <p:cNvCxnSpPr/>
          <p:nvPr/>
        </p:nvCxnSpPr>
        <p:spPr>
          <a:xfrm rot="10800000" flipV="1">
            <a:off x="4587876" y="1482430"/>
            <a:ext cx="504056" cy="5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Gerade Verbindung mit Pfeil 252"/>
          <p:cNvCxnSpPr/>
          <p:nvPr/>
        </p:nvCxnSpPr>
        <p:spPr>
          <a:xfrm>
            <a:off x="5236865" y="1196752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mit Pfeil 253"/>
          <p:cNvCxnSpPr/>
          <p:nvPr/>
        </p:nvCxnSpPr>
        <p:spPr>
          <a:xfrm rot="10800000">
            <a:off x="5236865" y="1552180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feld 254"/>
          <p:cNvSpPr txBox="1"/>
          <p:nvPr/>
        </p:nvSpPr>
        <p:spPr>
          <a:xfrm>
            <a:off x="5292080" y="1297335"/>
            <a:ext cx="95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 µm</a:t>
            </a:r>
            <a:endParaRPr lang="de-DE" dirty="0"/>
          </a:p>
        </p:txBody>
      </p:sp>
      <p:sp>
        <p:nvSpPr>
          <p:cNvPr id="256" name="Ellipse 255"/>
          <p:cNvSpPr/>
          <p:nvPr/>
        </p:nvSpPr>
        <p:spPr>
          <a:xfrm>
            <a:off x="4241553" y="1345658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257" name="Ellipse 256"/>
          <p:cNvSpPr/>
          <p:nvPr/>
        </p:nvSpPr>
        <p:spPr>
          <a:xfrm>
            <a:off x="4366461" y="1411713"/>
            <a:ext cx="180000" cy="1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cxnSp>
        <p:nvCxnSpPr>
          <p:cNvPr id="258" name="Gerade Verbindung mit Pfeil 257"/>
          <p:cNvCxnSpPr/>
          <p:nvPr/>
        </p:nvCxnSpPr>
        <p:spPr>
          <a:xfrm>
            <a:off x="4426760" y="1620866"/>
            <a:ext cx="0" cy="4315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uppieren 72"/>
          <p:cNvGrpSpPr/>
          <p:nvPr/>
        </p:nvGrpSpPr>
        <p:grpSpPr>
          <a:xfrm>
            <a:off x="3850696" y="1933766"/>
            <a:ext cx="1412794" cy="653846"/>
            <a:chOff x="3850696" y="1983066"/>
            <a:chExt cx="1412794" cy="653846"/>
          </a:xfrm>
        </p:grpSpPr>
        <p:sp>
          <p:nvSpPr>
            <p:cNvPr id="259" name="Ellipse 258"/>
            <p:cNvSpPr/>
            <p:nvPr/>
          </p:nvSpPr>
          <p:spPr>
            <a:xfrm>
              <a:off x="4045099" y="242115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60" name="Ellipse 259"/>
            <p:cNvSpPr/>
            <p:nvPr/>
          </p:nvSpPr>
          <p:spPr>
            <a:xfrm>
              <a:off x="3850696" y="198306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61" name="Ellipse 260"/>
            <p:cNvSpPr/>
            <p:nvPr/>
          </p:nvSpPr>
          <p:spPr>
            <a:xfrm>
              <a:off x="4664406" y="218565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62" name="Ellipse 261"/>
            <p:cNvSpPr/>
            <p:nvPr/>
          </p:nvSpPr>
          <p:spPr>
            <a:xfrm>
              <a:off x="4129311" y="230736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63" name="Ellipse 262"/>
            <p:cNvSpPr/>
            <p:nvPr/>
          </p:nvSpPr>
          <p:spPr>
            <a:xfrm>
              <a:off x="3940696" y="216479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64" name="Ellipse 263"/>
            <p:cNvSpPr/>
            <p:nvPr/>
          </p:nvSpPr>
          <p:spPr>
            <a:xfrm>
              <a:off x="4664406" y="234479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65" name="Ellipse 264"/>
            <p:cNvSpPr/>
            <p:nvPr/>
          </p:nvSpPr>
          <p:spPr>
            <a:xfrm>
              <a:off x="3892532" y="207479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66" name="Ellipse 265"/>
            <p:cNvSpPr/>
            <p:nvPr/>
          </p:nvSpPr>
          <p:spPr>
            <a:xfrm>
              <a:off x="5083490" y="232990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67" name="Ellipse 266"/>
            <p:cNvSpPr/>
            <p:nvPr/>
          </p:nvSpPr>
          <p:spPr>
            <a:xfrm>
              <a:off x="4528849" y="213049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68" name="Ellipse 267"/>
            <p:cNvSpPr/>
            <p:nvPr/>
          </p:nvSpPr>
          <p:spPr>
            <a:xfrm>
              <a:off x="4082479" y="212736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69" name="Ellipse 268"/>
            <p:cNvSpPr/>
            <p:nvPr/>
          </p:nvSpPr>
          <p:spPr>
            <a:xfrm>
              <a:off x="4293897" y="211539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70" name="Ellipse 269"/>
            <p:cNvSpPr/>
            <p:nvPr/>
          </p:nvSpPr>
          <p:spPr>
            <a:xfrm>
              <a:off x="4429052" y="215115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71" name="Ellipse 270"/>
            <p:cNvSpPr/>
            <p:nvPr/>
          </p:nvSpPr>
          <p:spPr>
            <a:xfrm>
              <a:off x="4813490" y="239736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72" name="Ellipse 271"/>
            <p:cNvSpPr/>
            <p:nvPr/>
          </p:nvSpPr>
          <p:spPr>
            <a:xfrm>
              <a:off x="4965933" y="233957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73" name="Ellipse 272"/>
            <p:cNvSpPr/>
            <p:nvPr/>
          </p:nvSpPr>
          <p:spPr>
            <a:xfrm>
              <a:off x="4194150" y="224115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74" name="Ellipse 273"/>
            <p:cNvSpPr/>
            <p:nvPr/>
          </p:nvSpPr>
          <p:spPr>
            <a:xfrm>
              <a:off x="3955099" y="245691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</p:grpSp>
      <p:cxnSp>
        <p:nvCxnSpPr>
          <p:cNvPr id="275" name="Gerade Verbindung mit Pfeil 274"/>
          <p:cNvCxnSpPr/>
          <p:nvPr/>
        </p:nvCxnSpPr>
        <p:spPr>
          <a:xfrm>
            <a:off x="4427969" y="2420888"/>
            <a:ext cx="0" cy="4315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Rectangle 3"/>
          <p:cNvSpPr>
            <a:spLocks noChangeArrowheads="1"/>
          </p:cNvSpPr>
          <p:nvPr/>
        </p:nvSpPr>
        <p:spPr bwMode="auto">
          <a:xfrm>
            <a:off x="827584" y="44680"/>
            <a:ext cx="7488832" cy="50400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ctr" rotWithShape="0">
              <a:srgbClr val="000000">
                <a:alpha val="49000"/>
              </a:srgbClr>
            </a:outerShdw>
          </a:effectLst>
        </p:spPr>
        <p:txBody>
          <a:bodyPr lIns="92075" tIns="46038" rIns="92075" bIns="46038" anchor="ctr" anchorCtr="0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Planetesimal/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cometesimal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-formation models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76" name="Gruppieren 275"/>
          <p:cNvGrpSpPr/>
          <p:nvPr/>
        </p:nvGrpSpPr>
        <p:grpSpPr>
          <a:xfrm rot="2099440">
            <a:off x="6847768" y="3072052"/>
            <a:ext cx="1412794" cy="653846"/>
            <a:chOff x="6804248" y="2120856"/>
            <a:chExt cx="1412794" cy="653846"/>
          </a:xfrm>
        </p:grpSpPr>
        <p:sp>
          <p:nvSpPr>
            <p:cNvPr id="278" name="Ellipse 277"/>
            <p:cNvSpPr/>
            <p:nvPr/>
          </p:nvSpPr>
          <p:spPr>
            <a:xfrm>
              <a:off x="6998651" y="255894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79" name="Ellipse 278"/>
            <p:cNvSpPr/>
            <p:nvPr/>
          </p:nvSpPr>
          <p:spPr>
            <a:xfrm>
              <a:off x="6804248" y="212085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80" name="Ellipse 279"/>
            <p:cNvSpPr/>
            <p:nvPr/>
          </p:nvSpPr>
          <p:spPr>
            <a:xfrm>
              <a:off x="7617958" y="232344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81" name="Ellipse 280"/>
            <p:cNvSpPr/>
            <p:nvPr/>
          </p:nvSpPr>
          <p:spPr>
            <a:xfrm>
              <a:off x="7082863" y="244515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82" name="Ellipse 281"/>
            <p:cNvSpPr/>
            <p:nvPr/>
          </p:nvSpPr>
          <p:spPr>
            <a:xfrm>
              <a:off x="6894248" y="230258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83" name="Ellipse 282"/>
            <p:cNvSpPr/>
            <p:nvPr/>
          </p:nvSpPr>
          <p:spPr>
            <a:xfrm>
              <a:off x="7617958" y="248258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84" name="Ellipse 283"/>
            <p:cNvSpPr/>
            <p:nvPr/>
          </p:nvSpPr>
          <p:spPr>
            <a:xfrm>
              <a:off x="6846084" y="221258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85" name="Ellipse 284"/>
            <p:cNvSpPr/>
            <p:nvPr/>
          </p:nvSpPr>
          <p:spPr>
            <a:xfrm>
              <a:off x="8037042" y="246769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86" name="Ellipse 285"/>
            <p:cNvSpPr/>
            <p:nvPr/>
          </p:nvSpPr>
          <p:spPr>
            <a:xfrm>
              <a:off x="7482401" y="226828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87" name="Ellipse 286"/>
            <p:cNvSpPr/>
            <p:nvPr/>
          </p:nvSpPr>
          <p:spPr>
            <a:xfrm>
              <a:off x="7036031" y="226515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88" name="Ellipse 287"/>
            <p:cNvSpPr/>
            <p:nvPr/>
          </p:nvSpPr>
          <p:spPr>
            <a:xfrm>
              <a:off x="7247449" y="225318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89" name="Ellipse 288"/>
            <p:cNvSpPr/>
            <p:nvPr/>
          </p:nvSpPr>
          <p:spPr>
            <a:xfrm>
              <a:off x="7382604" y="228894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90" name="Ellipse 289"/>
            <p:cNvSpPr/>
            <p:nvPr/>
          </p:nvSpPr>
          <p:spPr>
            <a:xfrm>
              <a:off x="7767042" y="253515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91" name="Ellipse 290"/>
            <p:cNvSpPr/>
            <p:nvPr/>
          </p:nvSpPr>
          <p:spPr>
            <a:xfrm>
              <a:off x="7919485" y="247736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92" name="Ellipse 291"/>
            <p:cNvSpPr/>
            <p:nvPr/>
          </p:nvSpPr>
          <p:spPr>
            <a:xfrm>
              <a:off x="7147702" y="237894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93" name="Ellipse 292"/>
            <p:cNvSpPr/>
            <p:nvPr/>
          </p:nvSpPr>
          <p:spPr>
            <a:xfrm>
              <a:off x="6908651" y="259470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</p:grpSp>
      <p:grpSp>
        <p:nvGrpSpPr>
          <p:cNvPr id="294" name="Gruppieren 293"/>
          <p:cNvGrpSpPr/>
          <p:nvPr/>
        </p:nvGrpSpPr>
        <p:grpSpPr>
          <a:xfrm rot="8269755">
            <a:off x="7536679" y="3149837"/>
            <a:ext cx="1412794" cy="653846"/>
            <a:chOff x="6804248" y="2120856"/>
            <a:chExt cx="1412794" cy="653846"/>
          </a:xfrm>
        </p:grpSpPr>
        <p:sp>
          <p:nvSpPr>
            <p:cNvPr id="295" name="Ellipse 294"/>
            <p:cNvSpPr/>
            <p:nvPr/>
          </p:nvSpPr>
          <p:spPr>
            <a:xfrm>
              <a:off x="6998651" y="255894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96" name="Ellipse 295"/>
            <p:cNvSpPr/>
            <p:nvPr/>
          </p:nvSpPr>
          <p:spPr>
            <a:xfrm>
              <a:off x="6804248" y="212085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97" name="Ellipse 296"/>
            <p:cNvSpPr/>
            <p:nvPr/>
          </p:nvSpPr>
          <p:spPr>
            <a:xfrm>
              <a:off x="7617958" y="232344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98" name="Ellipse 297"/>
            <p:cNvSpPr/>
            <p:nvPr/>
          </p:nvSpPr>
          <p:spPr>
            <a:xfrm>
              <a:off x="7082863" y="244515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299" name="Ellipse 298"/>
            <p:cNvSpPr/>
            <p:nvPr/>
          </p:nvSpPr>
          <p:spPr>
            <a:xfrm>
              <a:off x="6894248" y="230258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00" name="Ellipse 299"/>
            <p:cNvSpPr/>
            <p:nvPr/>
          </p:nvSpPr>
          <p:spPr>
            <a:xfrm>
              <a:off x="7617958" y="248258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01" name="Ellipse 300"/>
            <p:cNvSpPr/>
            <p:nvPr/>
          </p:nvSpPr>
          <p:spPr>
            <a:xfrm>
              <a:off x="6846084" y="221258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02" name="Ellipse 301"/>
            <p:cNvSpPr/>
            <p:nvPr/>
          </p:nvSpPr>
          <p:spPr>
            <a:xfrm>
              <a:off x="8037042" y="246769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03" name="Ellipse 302"/>
            <p:cNvSpPr/>
            <p:nvPr/>
          </p:nvSpPr>
          <p:spPr>
            <a:xfrm>
              <a:off x="7482401" y="226828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04" name="Ellipse 303"/>
            <p:cNvSpPr/>
            <p:nvPr/>
          </p:nvSpPr>
          <p:spPr>
            <a:xfrm>
              <a:off x="7036031" y="226515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05" name="Ellipse 304"/>
            <p:cNvSpPr/>
            <p:nvPr/>
          </p:nvSpPr>
          <p:spPr>
            <a:xfrm>
              <a:off x="7247449" y="225318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06" name="Ellipse 305"/>
            <p:cNvSpPr/>
            <p:nvPr/>
          </p:nvSpPr>
          <p:spPr>
            <a:xfrm>
              <a:off x="7382604" y="228894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07" name="Ellipse 306"/>
            <p:cNvSpPr/>
            <p:nvPr/>
          </p:nvSpPr>
          <p:spPr>
            <a:xfrm>
              <a:off x="7767042" y="253515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08" name="Ellipse 307"/>
            <p:cNvSpPr/>
            <p:nvPr/>
          </p:nvSpPr>
          <p:spPr>
            <a:xfrm>
              <a:off x="7919485" y="247736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09" name="Ellipse 308"/>
            <p:cNvSpPr/>
            <p:nvPr/>
          </p:nvSpPr>
          <p:spPr>
            <a:xfrm>
              <a:off x="7147702" y="237894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10" name="Ellipse 309"/>
            <p:cNvSpPr/>
            <p:nvPr/>
          </p:nvSpPr>
          <p:spPr>
            <a:xfrm>
              <a:off x="6908651" y="259470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</p:grpSp>
      <p:grpSp>
        <p:nvGrpSpPr>
          <p:cNvPr id="311" name="Gruppieren 310"/>
          <p:cNvGrpSpPr/>
          <p:nvPr/>
        </p:nvGrpSpPr>
        <p:grpSpPr>
          <a:xfrm rot="14629223">
            <a:off x="5976145" y="2845390"/>
            <a:ext cx="1412794" cy="653846"/>
            <a:chOff x="6804248" y="2120856"/>
            <a:chExt cx="1412794" cy="653846"/>
          </a:xfrm>
        </p:grpSpPr>
        <p:sp>
          <p:nvSpPr>
            <p:cNvPr id="312" name="Ellipse 311"/>
            <p:cNvSpPr/>
            <p:nvPr/>
          </p:nvSpPr>
          <p:spPr>
            <a:xfrm>
              <a:off x="6998651" y="255894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13" name="Ellipse 312"/>
            <p:cNvSpPr/>
            <p:nvPr/>
          </p:nvSpPr>
          <p:spPr>
            <a:xfrm>
              <a:off x="6804248" y="212085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14" name="Ellipse 313"/>
            <p:cNvSpPr/>
            <p:nvPr/>
          </p:nvSpPr>
          <p:spPr>
            <a:xfrm>
              <a:off x="7617958" y="232344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15" name="Ellipse 314"/>
            <p:cNvSpPr/>
            <p:nvPr/>
          </p:nvSpPr>
          <p:spPr>
            <a:xfrm>
              <a:off x="7082863" y="244515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16" name="Ellipse 315"/>
            <p:cNvSpPr/>
            <p:nvPr/>
          </p:nvSpPr>
          <p:spPr>
            <a:xfrm>
              <a:off x="6894248" y="230258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17" name="Ellipse 316"/>
            <p:cNvSpPr/>
            <p:nvPr/>
          </p:nvSpPr>
          <p:spPr>
            <a:xfrm>
              <a:off x="7617958" y="248258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18" name="Ellipse 317"/>
            <p:cNvSpPr/>
            <p:nvPr/>
          </p:nvSpPr>
          <p:spPr>
            <a:xfrm>
              <a:off x="6846084" y="221258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19" name="Ellipse 318"/>
            <p:cNvSpPr/>
            <p:nvPr/>
          </p:nvSpPr>
          <p:spPr>
            <a:xfrm>
              <a:off x="8037042" y="246769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20" name="Ellipse 319"/>
            <p:cNvSpPr/>
            <p:nvPr/>
          </p:nvSpPr>
          <p:spPr>
            <a:xfrm>
              <a:off x="7482401" y="226828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21" name="Ellipse 320"/>
            <p:cNvSpPr/>
            <p:nvPr/>
          </p:nvSpPr>
          <p:spPr>
            <a:xfrm>
              <a:off x="7036031" y="226515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22" name="Ellipse 321"/>
            <p:cNvSpPr/>
            <p:nvPr/>
          </p:nvSpPr>
          <p:spPr>
            <a:xfrm>
              <a:off x="7247449" y="225318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23" name="Ellipse 322"/>
            <p:cNvSpPr/>
            <p:nvPr/>
          </p:nvSpPr>
          <p:spPr>
            <a:xfrm>
              <a:off x="7382604" y="228894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24" name="Ellipse 323"/>
            <p:cNvSpPr/>
            <p:nvPr/>
          </p:nvSpPr>
          <p:spPr>
            <a:xfrm>
              <a:off x="7767042" y="253515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25" name="Ellipse 324"/>
            <p:cNvSpPr/>
            <p:nvPr/>
          </p:nvSpPr>
          <p:spPr>
            <a:xfrm>
              <a:off x="7919485" y="247736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26" name="Ellipse 325"/>
            <p:cNvSpPr/>
            <p:nvPr/>
          </p:nvSpPr>
          <p:spPr>
            <a:xfrm>
              <a:off x="7147702" y="237894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27" name="Ellipse 326"/>
            <p:cNvSpPr/>
            <p:nvPr/>
          </p:nvSpPr>
          <p:spPr>
            <a:xfrm>
              <a:off x="6908651" y="259470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</p:grpSp>
      <p:grpSp>
        <p:nvGrpSpPr>
          <p:cNvPr id="362" name="Gruppieren 361"/>
          <p:cNvGrpSpPr/>
          <p:nvPr/>
        </p:nvGrpSpPr>
        <p:grpSpPr>
          <a:xfrm rot="5281904">
            <a:off x="7108983" y="3124445"/>
            <a:ext cx="1412794" cy="653846"/>
            <a:chOff x="6804248" y="2120856"/>
            <a:chExt cx="1412794" cy="653846"/>
          </a:xfrm>
        </p:grpSpPr>
        <p:sp>
          <p:nvSpPr>
            <p:cNvPr id="363" name="Ellipse 362"/>
            <p:cNvSpPr/>
            <p:nvPr/>
          </p:nvSpPr>
          <p:spPr>
            <a:xfrm>
              <a:off x="6998651" y="255894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64" name="Ellipse 363"/>
            <p:cNvSpPr/>
            <p:nvPr/>
          </p:nvSpPr>
          <p:spPr>
            <a:xfrm>
              <a:off x="6804248" y="212085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65" name="Ellipse 364"/>
            <p:cNvSpPr/>
            <p:nvPr/>
          </p:nvSpPr>
          <p:spPr>
            <a:xfrm>
              <a:off x="7617958" y="232344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66" name="Ellipse 365"/>
            <p:cNvSpPr/>
            <p:nvPr/>
          </p:nvSpPr>
          <p:spPr>
            <a:xfrm>
              <a:off x="7082863" y="244515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67" name="Ellipse 366"/>
            <p:cNvSpPr/>
            <p:nvPr/>
          </p:nvSpPr>
          <p:spPr>
            <a:xfrm>
              <a:off x="6894248" y="230258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68" name="Ellipse 367"/>
            <p:cNvSpPr/>
            <p:nvPr/>
          </p:nvSpPr>
          <p:spPr>
            <a:xfrm>
              <a:off x="7617958" y="248258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69" name="Ellipse 368"/>
            <p:cNvSpPr/>
            <p:nvPr/>
          </p:nvSpPr>
          <p:spPr>
            <a:xfrm>
              <a:off x="6846084" y="221258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70" name="Ellipse 369"/>
            <p:cNvSpPr/>
            <p:nvPr/>
          </p:nvSpPr>
          <p:spPr>
            <a:xfrm>
              <a:off x="8037042" y="246769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71" name="Ellipse 370"/>
            <p:cNvSpPr/>
            <p:nvPr/>
          </p:nvSpPr>
          <p:spPr>
            <a:xfrm>
              <a:off x="7482401" y="226828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72" name="Ellipse 371"/>
            <p:cNvSpPr/>
            <p:nvPr/>
          </p:nvSpPr>
          <p:spPr>
            <a:xfrm>
              <a:off x="7036031" y="226515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73" name="Ellipse 372"/>
            <p:cNvSpPr/>
            <p:nvPr/>
          </p:nvSpPr>
          <p:spPr>
            <a:xfrm>
              <a:off x="7247449" y="225318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74" name="Ellipse 373"/>
            <p:cNvSpPr/>
            <p:nvPr/>
          </p:nvSpPr>
          <p:spPr>
            <a:xfrm>
              <a:off x="7382604" y="228894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75" name="Ellipse 374"/>
            <p:cNvSpPr/>
            <p:nvPr/>
          </p:nvSpPr>
          <p:spPr>
            <a:xfrm>
              <a:off x="7767042" y="253515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76" name="Ellipse 375"/>
            <p:cNvSpPr/>
            <p:nvPr/>
          </p:nvSpPr>
          <p:spPr>
            <a:xfrm>
              <a:off x="7919485" y="247736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77" name="Ellipse 376"/>
            <p:cNvSpPr/>
            <p:nvPr/>
          </p:nvSpPr>
          <p:spPr>
            <a:xfrm>
              <a:off x="7147702" y="237894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78" name="Ellipse 377"/>
            <p:cNvSpPr/>
            <p:nvPr/>
          </p:nvSpPr>
          <p:spPr>
            <a:xfrm>
              <a:off x="6908651" y="259470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</p:grpSp>
      <p:cxnSp>
        <p:nvCxnSpPr>
          <p:cNvPr id="447" name="Gerade Verbindung mit Pfeil 446"/>
          <p:cNvCxnSpPr/>
          <p:nvPr/>
        </p:nvCxnSpPr>
        <p:spPr>
          <a:xfrm>
            <a:off x="7409985" y="3789040"/>
            <a:ext cx="0" cy="4315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pieren 75"/>
          <p:cNvGrpSpPr/>
          <p:nvPr/>
        </p:nvGrpSpPr>
        <p:grpSpPr>
          <a:xfrm>
            <a:off x="6516216" y="3860383"/>
            <a:ext cx="1646927" cy="1428358"/>
            <a:chOff x="6485548" y="3919652"/>
            <a:chExt cx="1646927" cy="1428358"/>
          </a:xfrm>
        </p:grpSpPr>
        <p:grpSp>
          <p:nvGrpSpPr>
            <p:cNvPr id="518" name="Gruppieren 517"/>
            <p:cNvGrpSpPr/>
            <p:nvPr/>
          </p:nvGrpSpPr>
          <p:grpSpPr>
            <a:xfrm rot="20367589">
              <a:off x="6485548" y="4228673"/>
              <a:ext cx="1412794" cy="653846"/>
              <a:chOff x="6804248" y="2120856"/>
              <a:chExt cx="1412794" cy="653846"/>
            </a:xfrm>
          </p:grpSpPr>
          <p:sp>
            <p:nvSpPr>
              <p:cNvPr id="570" name="Ellipse 569"/>
              <p:cNvSpPr/>
              <p:nvPr/>
            </p:nvSpPr>
            <p:spPr>
              <a:xfrm>
                <a:off x="6998651" y="2558944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71" name="Ellipse 570"/>
              <p:cNvSpPr/>
              <p:nvPr/>
            </p:nvSpPr>
            <p:spPr>
              <a:xfrm>
                <a:off x="6804248" y="2120856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72" name="Ellipse 571"/>
              <p:cNvSpPr/>
              <p:nvPr/>
            </p:nvSpPr>
            <p:spPr>
              <a:xfrm>
                <a:off x="7617958" y="2323447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73" name="Ellipse 572"/>
              <p:cNvSpPr/>
              <p:nvPr/>
            </p:nvSpPr>
            <p:spPr>
              <a:xfrm>
                <a:off x="7082863" y="2445155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74" name="Ellipse 573"/>
              <p:cNvSpPr/>
              <p:nvPr/>
            </p:nvSpPr>
            <p:spPr>
              <a:xfrm>
                <a:off x="6894248" y="2302581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75" name="Ellipse 574"/>
              <p:cNvSpPr/>
              <p:nvPr/>
            </p:nvSpPr>
            <p:spPr>
              <a:xfrm>
                <a:off x="7617958" y="2482581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76" name="Ellipse 575"/>
              <p:cNvSpPr/>
              <p:nvPr/>
            </p:nvSpPr>
            <p:spPr>
              <a:xfrm>
                <a:off x="6846084" y="2212581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77" name="Ellipse 576"/>
              <p:cNvSpPr/>
              <p:nvPr/>
            </p:nvSpPr>
            <p:spPr>
              <a:xfrm>
                <a:off x="8037042" y="2467690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78" name="Ellipse 577"/>
              <p:cNvSpPr/>
              <p:nvPr/>
            </p:nvSpPr>
            <p:spPr>
              <a:xfrm>
                <a:off x="7482401" y="2268286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79" name="Ellipse 578"/>
              <p:cNvSpPr/>
              <p:nvPr/>
            </p:nvSpPr>
            <p:spPr>
              <a:xfrm>
                <a:off x="7036031" y="2265155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80" name="Ellipse 579"/>
              <p:cNvSpPr/>
              <p:nvPr/>
            </p:nvSpPr>
            <p:spPr>
              <a:xfrm>
                <a:off x="7247449" y="2253187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81" name="Ellipse 580"/>
              <p:cNvSpPr/>
              <p:nvPr/>
            </p:nvSpPr>
            <p:spPr>
              <a:xfrm>
                <a:off x="7382604" y="2288944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82" name="Ellipse 581"/>
              <p:cNvSpPr/>
              <p:nvPr/>
            </p:nvSpPr>
            <p:spPr>
              <a:xfrm>
                <a:off x="7767042" y="2535155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83" name="Ellipse 582"/>
              <p:cNvSpPr/>
              <p:nvPr/>
            </p:nvSpPr>
            <p:spPr>
              <a:xfrm>
                <a:off x="7919485" y="2477365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84" name="Ellipse 583"/>
              <p:cNvSpPr/>
              <p:nvPr/>
            </p:nvSpPr>
            <p:spPr>
              <a:xfrm>
                <a:off x="7147702" y="2378944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85" name="Ellipse 584"/>
              <p:cNvSpPr/>
              <p:nvPr/>
            </p:nvSpPr>
            <p:spPr>
              <a:xfrm>
                <a:off x="6908651" y="2594702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</p:grpSp>
        <p:grpSp>
          <p:nvGrpSpPr>
            <p:cNvPr id="519" name="Gruppieren 518"/>
            <p:cNvGrpSpPr/>
            <p:nvPr/>
          </p:nvGrpSpPr>
          <p:grpSpPr>
            <a:xfrm rot="2870984">
              <a:off x="6659487" y="4299126"/>
              <a:ext cx="1412794" cy="653846"/>
              <a:chOff x="6804248" y="2120856"/>
              <a:chExt cx="1412794" cy="653846"/>
            </a:xfrm>
          </p:grpSpPr>
          <p:sp>
            <p:nvSpPr>
              <p:cNvPr id="554" name="Ellipse 553"/>
              <p:cNvSpPr/>
              <p:nvPr/>
            </p:nvSpPr>
            <p:spPr>
              <a:xfrm>
                <a:off x="6998651" y="2558944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55" name="Ellipse 554"/>
              <p:cNvSpPr/>
              <p:nvPr/>
            </p:nvSpPr>
            <p:spPr>
              <a:xfrm>
                <a:off x="6804248" y="2120856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56" name="Ellipse 555"/>
              <p:cNvSpPr/>
              <p:nvPr/>
            </p:nvSpPr>
            <p:spPr>
              <a:xfrm>
                <a:off x="7617958" y="2323447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57" name="Ellipse 556"/>
              <p:cNvSpPr/>
              <p:nvPr/>
            </p:nvSpPr>
            <p:spPr>
              <a:xfrm>
                <a:off x="7082863" y="2445155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58" name="Ellipse 557"/>
              <p:cNvSpPr/>
              <p:nvPr/>
            </p:nvSpPr>
            <p:spPr>
              <a:xfrm>
                <a:off x="6894248" y="2302581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59" name="Ellipse 558"/>
              <p:cNvSpPr/>
              <p:nvPr/>
            </p:nvSpPr>
            <p:spPr>
              <a:xfrm>
                <a:off x="7617958" y="2482581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60" name="Ellipse 559"/>
              <p:cNvSpPr/>
              <p:nvPr/>
            </p:nvSpPr>
            <p:spPr>
              <a:xfrm>
                <a:off x="6846084" y="2212581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61" name="Ellipse 560"/>
              <p:cNvSpPr/>
              <p:nvPr/>
            </p:nvSpPr>
            <p:spPr>
              <a:xfrm>
                <a:off x="8037042" y="2467690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62" name="Ellipse 561"/>
              <p:cNvSpPr/>
              <p:nvPr/>
            </p:nvSpPr>
            <p:spPr>
              <a:xfrm>
                <a:off x="7482401" y="2268286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63" name="Ellipse 562"/>
              <p:cNvSpPr/>
              <p:nvPr/>
            </p:nvSpPr>
            <p:spPr>
              <a:xfrm>
                <a:off x="7036031" y="2265155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64" name="Ellipse 563"/>
              <p:cNvSpPr/>
              <p:nvPr/>
            </p:nvSpPr>
            <p:spPr>
              <a:xfrm>
                <a:off x="7247449" y="2253187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65" name="Ellipse 564"/>
              <p:cNvSpPr/>
              <p:nvPr/>
            </p:nvSpPr>
            <p:spPr>
              <a:xfrm>
                <a:off x="7382604" y="2288944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66" name="Ellipse 565"/>
              <p:cNvSpPr/>
              <p:nvPr/>
            </p:nvSpPr>
            <p:spPr>
              <a:xfrm>
                <a:off x="7767042" y="2535155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67" name="Ellipse 566"/>
              <p:cNvSpPr/>
              <p:nvPr/>
            </p:nvSpPr>
            <p:spPr>
              <a:xfrm>
                <a:off x="7919485" y="2477365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68" name="Ellipse 567"/>
              <p:cNvSpPr/>
              <p:nvPr/>
            </p:nvSpPr>
            <p:spPr>
              <a:xfrm>
                <a:off x="7147702" y="2378944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69" name="Ellipse 568"/>
              <p:cNvSpPr/>
              <p:nvPr/>
            </p:nvSpPr>
            <p:spPr>
              <a:xfrm>
                <a:off x="6908651" y="2594702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</p:grpSp>
        <p:grpSp>
          <p:nvGrpSpPr>
            <p:cNvPr id="520" name="Gruppieren 519"/>
            <p:cNvGrpSpPr/>
            <p:nvPr/>
          </p:nvGrpSpPr>
          <p:grpSpPr>
            <a:xfrm rot="9549355">
              <a:off x="6719681" y="4694164"/>
              <a:ext cx="1412794" cy="653846"/>
              <a:chOff x="6804248" y="2120856"/>
              <a:chExt cx="1412794" cy="653846"/>
            </a:xfrm>
          </p:grpSpPr>
          <p:sp>
            <p:nvSpPr>
              <p:cNvPr id="538" name="Ellipse 537"/>
              <p:cNvSpPr/>
              <p:nvPr/>
            </p:nvSpPr>
            <p:spPr>
              <a:xfrm>
                <a:off x="6998651" y="2558944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39" name="Ellipse 538"/>
              <p:cNvSpPr/>
              <p:nvPr/>
            </p:nvSpPr>
            <p:spPr>
              <a:xfrm>
                <a:off x="6804248" y="2120856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40" name="Ellipse 539"/>
              <p:cNvSpPr/>
              <p:nvPr/>
            </p:nvSpPr>
            <p:spPr>
              <a:xfrm>
                <a:off x="7617958" y="2323447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41" name="Ellipse 540"/>
              <p:cNvSpPr/>
              <p:nvPr/>
            </p:nvSpPr>
            <p:spPr>
              <a:xfrm>
                <a:off x="7082863" y="2445155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42" name="Ellipse 541"/>
              <p:cNvSpPr/>
              <p:nvPr/>
            </p:nvSpPr>
            <p:spPr>
              <a:xfrm>
                <a:off x="6894248" y="2302581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43" name="Ellipse 542"/>
              <p:cNvSpPr/>
              <p:nvPr/>
            </p:nvSpPr>
            <p:spPr>
              <a:xfrm>
                <a:off x="7617958" y="2482581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44" name="Ellipse 543"/>
              <p:cNvSpPr/>
              <p:nvPr/>
            </p:nvSpPr>
            <p:spPr>
              <a:xfrm>
                <a:off x="6846084" y="2212581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45" name="Ellipse 544"/>
              <p:cNvSpPr/>
              <p:nvPr/>
            </p:nvSpPr>
            <p:spPr>
              <a:xfrm>
                <a:off x="8037042" y="2467690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46" name="Ellipse 545"/>
              <p:cNvSpPr/>
              <p:nvPr/>
            </p:nvSpPr>
            <p:spPr>
              <a:xfrm>
                <a:off x="7482401" y="2268286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47" name="Ellipse 546"/>
              <p:cNvSpPr/>
              <p:nvPr/>
            </p:nvSpPr>
            <p:spPr>
              <a:xfrm>
                <a:off x="7036031" y="2265155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48" name="Ellipse 547"/>
              <p:cNvSpPr/>
              <p:nvPr/>
            </p:nvSpPr>
            <p:spPr>
              <a:xfrm>
                <a:off x="7247449" y="2253187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49" name="Ellipse 548"/>
              <p:cNvSpPr/>
              <p:nvPr/>
            </p:nvSpPr>
            <p:spPr>
              <a:xfrm>
                <a:off x="7382604" y="2288944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50" name="Ellipse 549"/>
              <p:cNvSpPr/>
              <p:nvPr/>
            </p:nvSpPr>
            <p:spPr>
              <a:xfrm>
                <a:off x="7767042" y="2535155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51" name="Ellipse 550"/>
              <p:cNvSpPr/>
              <p:nvPr/>
            </p:nvSpPr>
            <p:spPr>
              <a:xfrm>
                <a:off x="7919485" y="2477365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52" name="Ellipse 551"/>
              <p:cNvSpPr/>
              <p:nvPr/>
            </p:nvSpPr>
            <p:spPr>
              <a:xfrm>
                <a:off x="7147702" y="2378944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53" name="Ellipse 552"/>
              <p:cNvSpPr/>
              <p:nvPr/>
            </p:nvSpPr>
            <p:spPr>
              <a:xfrm>
                <a:off x="6908651" y="2594702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</p:grpSp>
        <p:grpSp>
          <p:nvGrpSpPr>
            <p:cNvPr id="521" name="Gruppieren 520"/>
            <p:cNvGrpSpPr/>
            <p:nvPr/>
          </p:nvGrpSpPr>
          <p:grpSpPr>
            <a:xfrm rot="1000824">
              <a:off x="6576075" y="4466255"/>
              <a:ext cx="1412794" cy="653846"/>
              <a:chOff x="6804248" y="2120856"/>
              <a:chExt cx="1412794" cy="653846"/>
            </a:xfrm>
          </p:grpSpPr>
          <p:sp>
            <p:nvSpPr>
              <p:cNvPr id="522" name="Ellipse 521"/>
              <p:cNvSpPr/>
              <p:nvPr/>
            </p:nvSpPr>
            <p:spPr>
              <a:xfrm>
                <a:off x="6998651" y="2558944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23" name="Ellipse 522"/>
              <p:cNvSpPr/>
              <p:nvPr/>
            </p:nvSpPr>
            <p:spPr>
              <a:xfrm>
                <a:off x="6804248" y="2120856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24" name="Ellipse 523"/>
              <p:cNvSpPr/>
              <p:nvPr/>
            </p:nvSpPr>
            <p:spPr>
              <a:xfrm>
                <a:off x="7617958" y="2323447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25" name="Ellipse 524"/>
              <p:cNvSpPr/>
              <p:nvPr/>
            </p:nvSpPr>
            <p:spPr>
              <a:xfrm>
                <a:off x="7082863" y="2445155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26" name="Ellipse 525"/>
              <p:cNvSpPr/>
              <p:nvPr/>
            </p:nvSpPr>
            <p:spPr>
              <a:xfrm>
                <a:off x="6894248" y="2302581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27" name="Ellipse 526"/>
              <p:cNvSpPr/>
              <p:nvPr/>
            </p:nvSpPr>
            <p:spPr>
              <a:xfrm>
                <a:off x="7617958" y="2482581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28" name="Ellipse 527"/>
              <p:cNvSpPr/>
              <p:nvPr/>
            </p:nvSpPr>
            <p:spPr>
              <a:xfrm>
                <a:off x="6846084" y="2212581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29" name="Ellipse 528"/>
              <p:cNvSpPr/>
              <p:nvPr/>
            </p:nvSpPr>
            <p:spPr>
              <a:xfrm>
                <a:off x="8037042" y="2467690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30" name="Ellipse 529"/>
              <p:cNvSpPr/>
              <p:nvPr/>
            </p:nvSpPr>
            <p:spPr>
              <a:xfrm>
                <a:off x="7482401" y="2268286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31" name="Ellipse 530"/>
              <p:cNvSpPr/>
              <p:nvPr/>
            </p:nvSpPr>
            <p:spPr>
              <a:xfrm>
                <a:off x="7036031" y="2265155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32" name="Ellipse 531"/>
              <p:cNvSpPr/>
              <p:nvPr/>
            </p:nvSpPr>
            <p:spPr>
              <a:xfrm>
                <a:off x="7247449" y="2253187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33" name="Ellipse 532"/>
              <p:cNvSpPr/>
              <p:nvPr/>
            </p:nvSpPr>
            <p:spPr>
              <a:xfrm>
                <a:off x="7382604" y="2288944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34" name="Ellipse 533"/>
              <p:cNvSpPr/>
              <p:nvPr/>
            </p:nvSpPr>
            <p:spPr>
              <a:xfrm>
                <a:off x="7767042" y="2535155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35" name="Ellipse 534"/>
              <p:cNvSpPr/>
              <p:nvPr/>
            </p:nvSpPr>
            <p:spPr>
              <a:xfrm>
                <a:off x="7919485" y="2477365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36" name="Ellipse 535"/>
              <p:cNvSpPr/>
              <p:nvPr/>
            </p:nvSpPr>
            <p:spPr>
              <a:xfrm>
                <a:off x="7147702" y="2378944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  <p:sp>
            <p:nvSpPr>
              <p:cNvPr id="537" name="Ellipse 536"/>
              <p:cNvSpPr/>
              <p:nvPr/>
            </p:nvSpPr>
            <p:spPr>
              <a:xfrm>
                <a:off x="6908651" y="2594702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 smtClean="0"/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 rot="16425930">
            <a:off x="6941120" y="5532594"/>
            <a:ext cx="988971" cy="1135822"/>
            <a:chOff x="10015784" y="3991216"/>
            <a:chExt cx="988971" cy="1135822"/>
          </a:xfrm>
        </p:grpSpPr>
        <p:sp>
          <p:nvSpPr>
            <p:cNvPr id="587" name="Ellipse 586"/>
            <p:cNvSpPr/>
            <p:nvPr/>
          </p:nvSpPr>
          <p:spPr>
            <a:xfrm>
              <a:off x="10317313" y="453078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88" name="Ellipse 587"/>
            <p:cNvSpPr/>
            <p:nvPr/>
          </p:nvSpPr>
          <p:spPr>
            <a:xfrm>
              <a:off x="10391269" y="4701633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89" name="Ellipse 588"/>
            <p:cNvSpPr/>
            <p:nvPr/>
          </p:nvSpPr>
          <p:spPr>
            <a:xfrm>
              <a:off x="10483306" y="453034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90" name="Ellipse 589"/>
            <p:cNvSpPr/>
            <p:nvPr/>
          </p:nvSpPr>
          <p:spPr>
            <a:xfrm>
              <a:off x="10157657" y="446333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91" name="Ellipse 590"/>
            <p:cNvSpPr/>
            <p:nvPr/>
          </p:nvSpPr>
          <p:spPr>
            <a:xfrm>
              <a:off x="10509922" y="473377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92" name="Ellipse 591"/>
            <p:cNvSpPr/>
            <p:nvPr/>
          </p:nvSpPr>
          <p:spPr>
            <a:xfrm>
              <a:off x="10554755" y="466287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93" name="Ellipse 592"/>
            <p:cNvSpPr/>
            <p:nvPr/>
          </p:nvSpPr>
          <p:spPr>
            <a:xfrm>
              <a:off x="10233424" y="465122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94" name="Ellipse 593"/>
            <p:cNvSpPr/>
            <p:nvPr/>
          </p:nvSpPr>
          <p:spPr>
            <a:xfrm>
              <a:off x="10389226" y="486108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95" name="Ellipse 594"/>
            <p:cNvSpPr/>
            <p:nvPr/>
          </p:nvSpPr>
          <p:spPr>
            <a:xfrm>
              <a:off x="10402465" y="438670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96" name="Ellipse 595"/>
            <p:cNvSpPr/>
            <p:nvPr/>
          </p:nvSpPr>
          <p:spPr>
            <a:xfrm>
              <a:off x="10133677" y="435489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97" name="Ellipse 596"/>
            <p:cNvSpPr/>
            <p:nvPr/>
          </p:nvSpPr>
          <p:spPr>
            <a:xfrm>
              <a:off x="10509457" y="432098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98" name="Ellipse 597"/>
            <p:cNvSpPr/>
            <p:nvPr/>
          </p:nvSpPr>
          <p:spPr>
            <a:xfrm>
              <a:off x="10615490" y="4472388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599" name="Ellipse 598"/>
            <p:cNvSpPr/>
            <p:nvPr/>
          </p:nvSpPr>
          <p:spPr>
            <a:xfrm>
              <a:off x="10716652" y="473299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00" name="Ellipse 599"/>
            <p:cNvSpPr/>
            <p:nvPr/>
          </p:nvSpPr>
          <p:spPr>
            <a:xfrm>
              <a:off x="10581147" y="483487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01" name="Ellipse 600"/>
            <p:cNvSpPr/>
            <p:nvPr/>
          </p:nvSpPr>
          <p:spPr>
            <a:xfrm>
              <a:off x="10247527" y="4366153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02" name="Ellipse 601"/>
            <p:cNvSpPr/>
            <p:nvPr/>
          </p:nvSpPr>
          <p:spPr>
            <a:xfrm>
              <a:off x="10301279" y="478252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03" name="Ellipse 602"/>
            <p:cNvSpPr/>
            <p:nvPr/>
          </p:nvSpPr>
          <p:spPr>
            <a:xfrm>
              <a:off x="10050059" y="453235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04" name="Ellipse 603"/>
            <p:cNvSpPr/>
            <p:nvPr/>
          </p:nvSpPr>
          <p:spPr>
            <a:xfrm>
              <a:off x="10374755" y="427824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05" name="Ellipse 604"/>
            <p:cNvSpPr/>
            <p:nvPr/>
          </p:nvSpPr>
          <p:spPr>
            <a:xfrm>
              <a:off x="10734755" y="480279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06" name="Ellipse 605"/>
            <p:cNvSpPr/>
            <p:nvPr/>
          </p:nvSpPr>
          <p:spPr>
            <a:xfrm>
              <a:off x="10700341" y="452346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07" name="Ellipse 606"/>
            <p:cNvSpPr/>
            <p:nvPr/>
          </p:nvSpPr>
          <p:spPr>
            <a:xfrm>
              <a:off x="10296048" y="431933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08" name="Ellipse 607"/>
            <p:cNvSpPr/>
            <p:nvPr/>
          </p:nvSpPr>
          <p:spPr>
            <a:xfrm>
              <a:off x="10612012" y="434624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09" name="Ellipse 608"/>
            <p:cNvSpPr/>
            <p:nvPr/>
          </p:nvSpPr>
          <p:spPr>
            <a:xfrm>
              <a:off x="10220608" y="434648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10" name="Ellipse 609"/>
            <p:cNvSpPr/>
            <p:nvPr/>
          </p:nvSpPr>
          <p:spPr>
            <a:xfrm>
              <a:off x="10615490" y="462591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11" name="Ellipse 610"/>
            <p:cNvSpPr/>
            <p:nvPr/>
          </p:nvSpPr>
          <p:spPr>
            <a:xfrm>
              <a:off x="10215396" y="469252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12" name="Ellipse 611"/>
            <p:cNvSpPr/>
            <p:nvPr/>
          </p:nvSpPr>
          <p:spPr>
            <a:xfrm>
              <a:off x="10105784" y="4631659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13" name="Ellipse 612"/>
            <p:cNvSpPr/>
            <p:nvPr/>
          </p:nvSpPr>
          <p:spPr>
            <a:xfrm>
              <a:off x="10464755" y="426041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14" name="Ellipse 613"/>
            <p:cNvSpPr/>
            <p:nvPr/>
          </p:nvSpPr>
          <p:spPr>
            <a:xfrm>
              <a:off x="10284755" y="4811458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15" name="Ellipse 614"/>
            <p:cNvSpPr/>
            <p:nvPr/>
          </p:nvSpPr>
          <p:spPr>
            <a:xfrm>
              <a:off x="10031047" y="439689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16" name="Ellipse 615"/>
            <p:cNvSpPr/>
            <p:nvPr/>
          </p:nvSpPr>
          <p:spPr>
            <a:xfrm>
              <a:off x="10116048" y="474324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17" name="Ellipse 616"/>
            <p:cNvSpPr/>
            <p:nvPr/>
          </p:nvSpPr>
          <p:spPr>
            <a:xfrm>
              <a:off x="10142163" y="426053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18" name="Ellipse 617"/>
            <p:cNvSpPr/>
            <p:nvPr/>
          </p:nvSpPr>
          <p:spPr>
            <a:xfrm>
              <a:off x="10258184" y="414098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19" name="Ellipse 618"/>
            <p:cNvSpPr/>
            <p:nvPr/>
          </p:nvSpPr>
          <p:spPr>
            <a:xfrm>
              <a:off x="10599457" y="4175944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20" name="Ellipse 619"/>
            <p:cNvSpPr/>
            <p:nvPr/>
          </p:nvSpPr>
          <p:spPr>
            <a:xfrm>
              <a:off x="10365792" y="416816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21" name="Ellipse 620"/>
            <p:cNvSpPr/>
            <p:nvPr/>
          </p:nvSpPr>
          <p:spPr>
            <a:xfrm>
              <a:off x="10227313" y="485296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22" name="Ellipse 621"/>
            <p:cNvSpPr/>
            <p:nvPr/>
          </p:nvSpPr>
          <p:spPr>
            <a:xfrm>
              <a:off x="10058168" y="4268682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23" name="Ellipse 622"/>
            <p:cNvSpPr/>
            <p:nvPr/>
          </p:nvSpPr>
          <p:spPr>
            <a:xfrm>
              <a:off x="10015784" y="4590879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24" name="Ellipse 623"/>
            <p:cNvSpPr/>
            <p:nvPr/>
          </p:nvSpPr>
          <p:spPr>
            <a:xfrm>
              <a:off x="10712303" y="470098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25" name="Ellipse 624"/>
            <p:cNvSpPr/>
            <p:nvPr/>
          </p:nvSpPr>
          <p:spPr>
            <a:xfrm>
              <a:off x="10700341" y="423562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26" name="Ellipse 625"/>
            <p:cNvSpPr/>
            <p:nvPr/>
          </p:nvSpPr>
          <p:spPr>
            <a:xfrm>
              <a:off x="10093901" y="415883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27" name="Ellipse 626"/>
            <p:cNvSpPr/>
            <p:nvPr/>
          </p:nvSpPr>
          <p:spPr>
            <a:xfrm>
              <a:off x="10386048" y="4091468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28" name="Ellipse 627"/>
            <p:cNvSpPr/>
            <p:nvPr/>
          </p:nvSpPr>
          <p:spPr>
            <a:xfrm>
              <a:off x="10779457" y="4354199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29" name="Ellipse 628"/>
            <p:cNvSpPr/>
            <p:nvPr/>
          </p:nvSpPr>
          <p:spPr>
            <a:xfrm>
              <a:off x="10235204" y="400654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30" name="Ellipse 629"/>
            <p:cNvSpPr/>
            <p:nvPr/>
          </p:nvSpPr>
          <p:spPr>
            <a:xfrm>
              <a:off x="10512823" y="4947038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31" name="Ellipse 630"/>
            <p:cNvSpPr/>
            <p:nvPr/>
          </p:nvSpPr>
          <p:spPr>
            <a:xfrm>
              <a:off x="10824755" y="463424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32" name="Ellipse 631"/>
            <p:cNvSpPr/>
            <p:nvPr/>
          </p:nvSpPr>
          <p:spPr>
            <a:xfrm>
              <a:off x="10040608" y="4074347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33" name="Ellipse 632"/>
            <p:cNvSpPr/>
            <p:nvPr/>
          </p:nvSpPr>
          <p:spPr>
            <a:xfrm>
              <a:off x="10455792" y="3991216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634" name="Ellipse 633"/>
            <p:cNvSpPr/>
            <p:nvPr/>
          </p:nvSpPr>
          <p:spPr>
            <a:xfrm>
              <a:off x="10649547" y="4091468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</p:grpSp>
      <p:cxnSp>
        <p:nvCxnSpPr>
          <p:cNvPr id="635" name="Gerade Verbindung mit Pfeil 634"/>
          <p:cNvCxnSpPr/>
          <p:nvPr/>
        </p:nvCxnSpPr>
        <p:spPr>
          <a:xfrm>
            <a:off x="7405713" y="5183203"/>
            <a:ext cx="0" cy="4315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7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5256" y="1264675"/>
            <a:ext cx="2830560" cy="50783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latin typeface="Calibri" pitchFamily="34" charset="0"/>
                <a:sym typeface="Symbol"/>
              </a:rPr>
              <a:t>Consequences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sym typeface="Symbol"/>
              </a:rPr>
              <a:t>cm-sized agglomerates collapse under mutual gravity at </a:t>
            </a:r>
            <a:r>
              <a:rPr lang="en-US" b="1" dirty="0" err="1" smtClean="0">
                <a:latin typeface="Calibri" pitchFamily="34" charset="0"/>
                <a:sym typeface="Symbol"/>
              </a:rPr>
              <a:t>virial</a:t>
            </a:r>
            <a:r>
              <a:rPr lang="en-US" b="1" dirty="0" smtClean="0">
                <a:latin typeface="Calibri" pitchFamily="34" charset="0"/>
                <a:sym typeface="Symbol"/>
              </a:rPr>
              <a:t> speed </a:t>
            </a:r>
            <a:r>
              <a:rPr lang="en-US" dirty="0" smtClean="0">
                <a:latin typeface="Calibri" pitchFamily="34" charset="0"/>
                <a:sym typeface="Symbol"/>
              </a:rPr>
              <a:t>and</a:t>
            </a:r>
            <a:r>
              <a:rPr lang="en-US" b="1" dirty="0" smtClean="0">
                <a:latin typeface="Calibri" pitchFamily="34" charset="0"/>
                <a:sym typeface="Symbol"/>
              </a:rPr>
              <a:t> do not fragment</a:t>
            </a:r>
            <a:r>
              <a:rPr lang="en-US" baseline="30000" dirty="0" smtClean="0">
                <a:latin typeface="Calibri" pitchFamily="34" charset="0"/>
                <a:sym typeface="Symbol"/>
              </a:rPr>
              <a:t>1</a:t>
            </a:r>
            <a:r>
              <a:rPr lang="en-US" dirty="0" smtClean="0">
                <a:latin typeface="Calibri" pitchFamily="34" charset="0"/>
                <a:sym typeface="Symbol"/>
              </a:rPr>
              <a:t>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sym typeface="Symbol"/>
              </a:rPr>
              <a:t>Due to the non-destructive formation process, objects possess </a:t>
            </a:r>
            <a:r>
              <a:rPr lang="en-US" b="1" dirty="0" smtClean="0">
                <a:latin typeface="Calibri" pitchFamily="34" charset="0"/>
                <a:sym typeface="Symbol"/>
              </a:rPr>
              <a:t>three fundamental size scales </a:t>
            </a:r>
            <a:r>
              <a:rPr lang="en-US" dirty="0" smtClean="0">
                <a:latin typeface="Calibri" pitchFamily="34" charset="0"/>
                <a:sym typeface="Symbol"/>
              </a:rPr>
              <a:t>(µm, cm, km)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sym typeface="Symbol"/>
              </a:rPr>
              <a:t>The typical </a:t>
            </a:r>
            <a:r>
              <a:rPr lang="en-US" b="1" dirty="0" smtClean="0">
                <a:latin typeface="Calibri" pitchFamily="34" charset="0"/>
                <a:sym typeface="Symbol"/>
              </a:rPr>
              <a:t>tensile strength</a:t>
            </a:r>
            <a:r>
              <a:rPr lang="en-US" dirty="0" smtClean="0">
                <a:latin typeface="Calibri" pitchFamily="34" charset="0"/>
                <a:sym typeface="Symbol"/>
              </a:rPr>
              <a:t> for small objects is </a:t>
            </a:r>
            <a:r>
              <a:rPr lang="en-US" b="1" dirty="0" smtClean="0">
                <a:latin typeface="Calibri" pitchFamily="34" charset="0"/>
                <a:sym typeface="Symbol"/>
              </a:rPr>
              <a:t>~1 Pa</a:t>
            </a:r>
            <a:r>
              <a:rPr lang="en-US" dirty="0" smtClean="0">
                <a:latin typeface="Calibri" pitchFamily="34" charset="0"/>
                <a:sym typeface="Symbol"/>
              </a:rPr>
              <a:t>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sym typeface="Symbol"/>
              </a:rPr>
              <a:t>Due to gravity, the collapsing agglomerates will form an RCP structure leading to a </a:t>
            </a:r>
            <a:r>
              <a:rPr lang="en-US" b="1" dirty="0" smtClean="0">
                <a:latin typeface="Calibri" pitchFamily="34" charset="0"/>
                <a:sym typeface="Symbol"/>
              </a:rPr>
              <a:t>porosity</a:t>
            </a:r>
            <a:r>
              <a:rPr lang="en-US" dirty="0" smtClean="0">
                <a:latin typeface="Calibri" pitchFamily="34" charset="0"/>
                <a:sym typeface="Symbol"/>
              </a:rPr>
              <a:t> of </a:t>
            </a:r>
            <a:r>
              <a:rPr lang="en-US" b="1" dirty="0" smtClean="0">
                <a:latin typeface="Calibri" pitchFamily="34" charset="0"/>
                <a:sym typeface="Symbol"/>
              </a:rPr>
              <a:t>~80%</a:t>
            </a:r>
            <a:r>
              <a:rPr lang="en-US" dirty="0" smtClean="0">
                <a:latin typeface="Calibri" pitchFamily="34" charset="0"/>
                <a:sym typeface="Symbol"/>
              </a:rPr>
              <a:t>.</a:t>
            </a:r>
            <a:endParaRPr lang="en-US" dirty="0">
              <a:latin typeface="Calibri" pitchFamily="34" charset="0"/>
              <a:sym typeface="Symbol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156720" y="1264672"/>
            <a:ext cx="2830560" cy="507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latin typeface="Calibri" pitchFamily="34" charset="0"/>
                <a:sym typeface="Symbol"/>
              </a:rPr>
              <a:t>Consequences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itchFamily="34" charset="0"/>
                <a:sym typeface="Symbol"/>
              </a:rPr>
              <a:t>Planetesimals</a:t>
            </a:r>
            <a:r>
              <a:rPr lang="en-US" dirty="0" smtClean="0">
                <a:latin typeface="Calibri" pitchFamily="34" charset="0"/>
                <a:sym typeface="Symbol"/>
              </a:rPr>
              <a:t> form at typically </a:t>
            </a:r>
            <a:r>
              <a:rPr lang="en-US" b="1" dirty="0" smtClean="0">
                <a:latin typeface="Calibri" pitchFamily="34" charset="0"/>
                <a:sym typeface="Symbol"/>
              </a:rPr>
              <a:t>50 m/s </a:t>
            </a:r>
            <a:r>
              <a:rPr lang="en-US" dirty="0" smtClean="0">
                <a:latin typeface="Calibri" pitchFamily="34" charset="0"/>
                <a:sym typeface="Symbol"/>
              </a:rPr>
              <a:t>impact velocity.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itchFamily="34" charset="0"/>
                <a:sym typeface="Symbol"/>
              </a:rPr>
              <a:t>Planetesimals</a:t>
            </a:r>
            <a:r>
              <a:rPr lang="en-US" dirty="0" smtClean="0">
                <a:latin typeface="Calibri" pitchFamily="34" charset="0"/>
                <a:sym typeface="Symbol"/>
              </a:rPr>
              <a:t> should be rather </a:t>
            </a:r>
            <a:r>
              <a:rPr lang="en-US" b="1" dirty="0" smtClean="0">
                <a:latin typeface="Calibri" pitchFamily="34" charset="0"/>
                <a:sym typeface="Symbol"/>
              </a:rPr>
              <a:t>homogeneous </a:t>
            </a:r>
            <a:r>
              <a:rPr lang="en-US" dirty="0" smtClean="0">
                <a:latin typeface="Calibri" pitchFamily="34" charset="0"/>
                <a:sym typeface="Symbol"/>
              </a:rPr>
              <a:t>(no intermediate size scale).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sym typeface="Symbol"/>
              </a:rPr>
              <a:t>The typical </a:t>
            </a:r>
            <a:r>
              <a:rPr lang="en-US" b="1" dirty="0">
                <a:latin typeface="Calibri" pitchFamily="34" charset="0"/>
                <a:sym typeface="Symbol"/>
              </a:rPr>
              <a:t>tensile strength</a:t>
            </a:r>
            <a:r>
              <a:rPr lang="en-US" dirty="0">
                <a:latin typeface="Calibri" pitchFamily="34" charset="0"/>
                <a:sym typeface="Symbol"/>
              </a:rPr>
              <a:t> for small objects is </a:t>
            </a:r>
            <a:r>
              <a:rPr lang="en-US" b="1" dirty="0">
                <a:latin typeface="Calibri" pitchFamily="34" charset="0"/>
                <a:sym typeface="Symbol"/>
              </a:rPr>
              <a:t>~1 </a:t>
            </a:r>
            <a:r>
              <a:rPr lang="en-US" b="1" dirty="0" err="1" smtClean="0">
                <a:latin typeface="Calibri" pitchFamily="34" charset="0"/>
                <a:sym typeface="Symbol"/>
              </a:rPr>
              <a:t>kPa</a:t>
            </a:r>
            <a:r>
              <a:rPr lang="en-US" dirty="0" smtClean="0">
                <a:latin typeface="Calibri" pitchFamily="34" charset="0"/>
                <a:sym typeface="Symbol"/>
              </a:rPr>
              <a:t>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sym typeface="Symbol"/>
              </a:rPr>
              <a:t>The </a:t>
            </a:r>
            <a:r>
              <a:rPr lang="en-US" b="1" dirty="0" smtClean="0">
                <a:latin typeface="Calibri" pitchFamily="34" charset="0"/>
                <a:sym typeface="Symbol"/>
              </a:rPr>
              <a:t>porosity</a:t>
            </a:r>
            <a:r>
              <a:rPr lang="en-US" dirty="0" smtClean="0">
                <a:latin typeface="Calibri" pitchFamily="34" charset="0"/>
                <a:sym typeface="Symbol"/>
              </a:rPr>
              <a:t> of the </a:t>
            </a:r>
            <a:r>
              <a:rPr lang="en-US" dirty="0" err="1" smtClean="0">
                <a:latin typeface="Calibri" pitchFamily="34" charset="0"/>
                <a:sym typeface="Symbol"/>
              </a:rPr>
              <a:t>planetesimals</a:t>
            </a:r>
            <a:r>
              <a:rPr lang="en-US" dirty="0" smtClean="0">
                <a:latin typeface="Calibri" pitchFamily="34" charset="0"/>
                <a:sym typeface="Symbol"/>
              </a:rPr>
              <a:t> is </a:t>
            </a:r>
            <a:r>
              <a:rPr lang="en-US" b="1" dirty="0" smtClean="0">
                <a:latin typeface="Calibri" pitchFamily="34" charset="0"/>
                <a:sym typeface="Symbol"/>
              </a:rPr>
              <a:t>~60%</a:t>
            </a:r>
            <a:r>
              <a:rPr lang="en-US" dirty="0" smtClean="0">
                <a:latin typeface="Calibri" pitchFamily="34" charset="0"/>
                <a:sym typeface="Symbol"/>
              </a:rPr>
              <a:t>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  <a:sym typeface="Symbol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228184" y="1264673"/>
            <a:ext cx="2830560" cy="507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latin typeface="Calibri" pitchFamily="34" charset="0"/>
                <a:sym typeface="Symbol"/>
              </a:rPr>
              <a:t>Consequences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sym typeface="Symbol"/>
              </a:rPr>
              <a:t>Model works only for </a:t>
            </a:r>
            <a:br>
              <a:rPr lang="en-US" dirty="0" smtClean="0">
                <a:latin typeface="Calibri" pitchFamily="34" charset="0"/>
                <a:sym typeface="Symbol"/>
              </a:rPr>
            </a:br>
            <a:r>
              <a:rPr lang="en-US" dirty="0" smtClean="0">
                <a:latin typeface="Calibri" pitchFamily="34" charset="0"/>
                <a:sym typeface="Symbol"/>
              </a:rPr>
              <a:t>0.1 µm ice (or ice-coated) grains. For larger monomer grains, </a:t>
            </a:r>
            <a:r>
              <a:rPr lang="en-US" dirty="0" err="1" smtClean="0">
                <a:latin typeface="Calibri" pitchFamily="34" charset="0"/>
                <a:sym typeface="Symbol"/>
              </a:rPr>
              <a:t>planetesimals</a:t>
            </a:r>
            <a:r>
              <a:rPr lang="en-US" dirty="0" smtClean="0">
                <a:latin typeface="Calibri" pitchFamily="34" charset="0"/>
                <a:sym typeface="Symbol"/>
              </a:rPr>
              <a:t> cannot form.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sym typeface="Symbol"/>
              </a:rPr>
              <a:t>The </a:t>
            </a:r>
            <a:r>
              <a:rPr lang="en-US" b="1" dirty="0" smtClean="0">
                <a:latin typeface="Calibri" pitchFamily="34" charset="0"/>
                <a:sym typeface="Symbol"/>
              </a:rPr>
              <a:t>porosity</a:t>
            </a:r>
            <a:r>
              <a:rPr lang="en-US" dirty="0" smtClean="0">
                <a:latin typeface="Calibri" pitchFamily="34" charset="0"/>
                <a:sym typeface="Symbol"/>
              </a:rPr>
              <a:t> of the final </a:t>
            </a:r>
            <a:r>
              <a:rPr lang="en-US" dirty="0" err="1" smtClean="0">
                <a:latin typeface="Calibri" pitchFamily="34" charset="0"/>
                <a:sym typeface="Symbol"/>
              </a:rPr>
              <a:t>planetesimals</a:t>
            </a:r>
            <a:r>
              <a:rPr lang="en-US" dirty="0" smtClean="0">
                <a:latin typeface="Calibri" pitchFamily="34" charset="0"/>
                <a:sym typeface="Symbol"/>
              </a:rPr>
              <a:t> is </a:t>
            </a:r>
            <a:r>
              <a:rPr lang="en-US" b="1" dirty="0" smtClean="0">
                <a:latin typeface="Calibri" pitchFamily="34" charset="0"/>
                <a:sym typeface="Symbol"/>
              </a:rPr>
              <a:t>~90%</a:t>
            </a:r>
            <a:r>
              <a:rPr lang="en-US" dirty="0" smtClean="0">
                <a:latin typeface="Calibri" pitchFamily="34" charset="0"/>
                <a:sym typeface="Symbol"/>
              </a:rPr>
              <a:t>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sym typeface="Symbol"/>
              </a:rPr>
              <a:t>Internal structures and tensile strength have not been analyzed yet. If the bodies are homogeneous, then the </a:t>
            </a:r>
            <a:r>
              <a:rPr lang="en-US" b="1" dirty="0" smtClean="0">
                <a:latin typeface="Calibri" pitchFamily="34" charset="0"/>
                <a:sym typeface="Symbol"/>
              </a:rPr>
              <a:t>tensile strength </a:t>
            </a:r>
            <a:r>
              <a:rPr lang="en-US" dirty="0" smtClean="0">
                <a:latin typeface="Calibri" pitchFamily="34" charset="0"/>
                <a:sym typeface="Symbol"/>
              </a:rPr>
              <a:t>is </a:t>
            </a:r>
            <a:r>
              <a:rPr lang="en-US" b="1" dirty="0" smtClean="0">
                <a:latin typeface="Calibri" pitchFamily="34" charset="0"/>
                <a:sym typeface="Symbol"/>
              </a:rPr>
              <a:t>~ 1kPa</a:t>
            </a:r>
            <a:r>
              <a:rPr lang="en-US" dirty="0" smtClean="0">
                <a:latin typeface="Calibri" pitchFamily="34" charset="0"/>
                <a:sym typeface="Symbol"/>
              </a:rPr>
              <a:t>.</a:t>
            </a:r>
            <a:endParaRPr lang="en-US" dirty="0">
              <a:latin typeface="Calibri" pitchFamily="34" charset="0"/>
              <a:sym typeface="Symbo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85256" y="679517"/>
            <a:ext cx="2830560" cy="40011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cap="small" dirty="0" smtClean="0"/>
              <a:t>Gravitational Instability</a:t>
            </a:r>
            <a:endParaRPr lang="en-US" sz="2000" b="1" cap="small" dirty="0"/>
          </a:p>
        </p:txBody>
      </p:sp>
      <p:sp>
        <p:nvSpPr>
          <p:cNvPr id="15" name="Rechteck 14"/>
          <p:cNvSpPr/>
          <p:nvPr/>
        </p:nvSpPr>
        <p:spPr>
          <a:xfrm>
            <a:off x="3156720" y="679517"/>
            <a:ext cx="2830560" cy="40011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cap="small" dirty="0" smtClean="0"/>
              <a:t>Mass Transfer</a:t>
            </a:r>
            <a:endParaRPr lang="en-US" sz="2000" b="1" baseline="30000" dirty="0"/>
          </a:p>
        </p:txBody>
      </p:sp>
      <p:sp>
        <p:nvSpPr>
          <p:cNvPr id="16" name="Rechteck 15"/>
          <p:cNvSpPr/>
          <p:nvPr/>
        </p:nvSpPr>
        <p:spPr>
          <a:xfrm>
            <a:off x="6228184" y="679517"/>
            <a:ext cx="2830560" cy="40011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88900" dir="2700000" algn="ctr" rotWithShape="0">
              <a:schemeClr val="tx1">
                <a:alpha val="4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cap="small" dirty="0" smtClean="0"/>
              <a:t>Fluffy Ice Growth</a:t>
            </a:r>
            <a:endParaRPr lang="en-US" sz="2000" b="1" baseline="30000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27584" y="44680"/>
            <a:ext cx="7488832" cy="50400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ctr" rotWithShape="0">
              <a:srgbClr val="000000">
                <a:alpha val="49000"/>
              </a:srgbClr>
            </a:outerShdw>
          </a:effectLst>
        </p:spPr>
        <p:txBody>
          <a:bodyPr lIns="92075" tIns="46038" rIns="92075" bIns="46038" anchor="ctr" anchorCtr="0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Planetesimal/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cometesimal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-formation models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8929" y="6483538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Reference: </a:t>
            </a:r>
            <a:r>
              <a:rPr lang="de-DE" sz="1600" baseline="30000" dirty="0" smtClean="0"/>
              <a:t>1</a:t>
            </a:r>
            <a:r>
              <a:rPr lang="de-DE" sz="1600" dirty="0" smtClean="0"/>
              <a:t> Wahlberg </a:t>
            </a:r>
            <a:r>
              <a:rPr lang="de-DE" sz="1600" dirty="0" err="1" smtClean="0"/>
              <a:t>Jansson</a:t>
            </a:r>
            <a:r>
              <a:rPr lang="de-DE" sz="1600" dirty="0" smtClean="0"/>
              <a:t> &amp; </a:t>
            </a:r>
            <a:r>
              <a:rPr lang="de-DE" sz="1600" dirty="0" err="1" smtClean="0"/>
              <a:t>Johanson</a:t>
            </a:r>
            <a:r>
              <a:rPr lang="de-DE" sz="1600" dirty="0" smtClean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41238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00B0F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sz="3000" b="1" dirty="0" smtClean="0">
                <a:latin typeface="+mj-lt"/>
              </a:rPr>
              <a:t>How can we reveal the secret of their formation?</a:t>
            </a:r>
            <a:endParaRPr lang="en-US" sz="3000" b="1" dirty="0">
              <a:latin typeface="+mj-lt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221532" y="792668"/>
            <a:ext cx="6518820" cy="5640766"/>
            <a:chOff x="1221532" y="792668"/>
            <a:chExt cx="6518820" cy="5640766"/>
          </a:xfrm>
        </p:grpSpPr>
        <p:pic>
          <p:nvPicPr>
            <p:cNvPr id="3074" name="Picture 2" descr="Die additive Farbmischung der Farbleh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792668"/>
              <a:ext cx="6336704" cy="5640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feld 12"/>
            <p:cNvSpPr txBox="1"/>
            <p:nvPr/>
          </p:nvSpPr>
          <p:spPr>
            <a:xfrm>
              <a:off x="3516263" y="3504803"/>
              <a:ext cx="2016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b="1" dirty="0" smtClean="0"/>
                <a:t>?</a:t>
              </a:r>
              <a:endParaRPr lang="de-DE" sz="4800" b="1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707904" y="1556792"/>
              <a:ext cx="17281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cap="small" dirty="0" smtClean="0">
                  <a:solidFill>
                    <a:schemeClr val="bg1"/>
                  </a:solidFill>
                </a:rPr>
                <a:t>Formation Model</a:t>
              </a:r>
              <a:endParaRPr lang="de-DE" sz="2800" b="1" cap="small" dirty="0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221532" y="4381168"/>
              <a:ext cx="31683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cap="small" dirty="0" err="1" smtClean="0">
                  <a:solidFill>
                    <a:schemeClr val="bg1"/>
                  </a:solidFill>
                </a:rPr>
                <a:t>Thermophysical</a:t>
              </a:r>
              <a:r>
                <a:rPr lang="de-DE" sz="2800" b="1" cap="small" dirty="0" smtClean="0">
                  <a:solidFill>
                    <a:schemeClr val="bg1"/>
                  </a:solidFill>
                </a:rPr>
                <a:t> Model</a:t>
              </a:r>
              <a:endParaRPr lang="de-DE" sz="2800" b="1" cap="small" dirty="0">
                <a:solidFill>
                  <a:schemeClr val="bg1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220072" y="4596611"/>
              <a:ext cx="21228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cap="small" dirty="0" err="1" smtClean="0"/>
                <a:t>Observations</a:t>
              </a:r>
              <a:endParaRPr lang="de-DE" sz="2800" b="1" cap="small" dirty="0"/>
            </a:p>
          </p:txBody>
        </p:sp>
      </p:grpSp>
    </p:spTree>
    <p:extLst>
      <p:ext uri="{BB962C8B-B14F-4D97-AF65-F5344CB8AC3E}">
        <p14:creationId xmlns:p14="http://schemas.microsoft.com/office/powerpoint/2010/main" val="23878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5616" y="44680"/>
            <a:ext cx="6912768" cy="504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ctr" rotWithShape="0">
              <a:srgbClr val="000000">
                <a:alpha val="49000"/>
              </a:srgbClr>
            </a:outerShdw>
          </a:effectLst>
        </p:spPr>
        <p:txBody>
          <a:bodyPr lIns="92075" tIns="46038" rIns="92075" bIns="46038" anchor="ctr" anchorCtr="0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Thermophysical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model of comet activity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36952" y="3506253"/>
            <a:ext cx="3168352" cy="18669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36952" y="2338808"/>
            <a:ext cx="3168352" cy="116744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55121" y="245164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/>
              <a:t>ice-free dust layer</a:t>
            </a:r>
            <a:endParaRPr lang="en-US" sz="2400" b="1" cap="small" dirty="0"/>
          </a:p>
        </p:txBody>
      </p:sp>
      <p:sp>
        <p:nvSpPr>
          <p:cNvPr id="8" name="Textfeld 7"/>
          <p:cNvSpPr txBox="1"/>
          <p:nvPr/>
        </p:nvSpPr>
        <p:spPr>
          <a:xfrm>
            <a:off x="1655121" y="378284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/>
              <a:t>pristine dust-ice mixture</a:t>
            </a:r>
            <a:endParaRPr lang="en-US" sz="2400" b="1" cap="small" dirty="0"/>
          </a:p>
        </p:txBody>
      </p:sp>
      <p:sp>
        <p:nvSpPr>
          <p:cNvPr id="9" name="Textfeld 8"/>
          <p:cNvSpPr txBox="1"/>
          <p:nvPr/>
        </p:nvSpPr>
        <p:spPr>
          <a:xfrm>
            <a:off x="971600" y="62068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Water-vapor pressure at ice surface as a function of thickness of dust layer</a:t>
            </a:r>
            <a:endParaRPr lang="en-US" sz="2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-36512" y="17008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Transport of absorbed solar energy</a:t>
            </a:r>
            <a:endParaRPr lang="en-US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3322060" y="1416042"/>
            <a:ext cx="5828785" cy="4500000"/>
            <a:chOff x="3322060" y="1416042"/>
            <a:chExt cx="5828785" cy="4500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322060" y="1416042"/>
              <a:ext cx="5828785" cy="45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hteck 12"/>
            <p:cNvSpPr/>
            <p:nvPr/>
          </p:nvSpPr>
          <p:spPr>
            <a:xfrm>
              <a:off x="4264918" y="1801455"/>
              <a:ext cx="3384376" cy="442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5724128" y="2998693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 at the dust-ice interface </a:t>
            </a:r>
            <a:r>
              <a:rPr lang="en-US" dirty="0" smtClean="0">
                <a:sym typeface="Symbol"/>
              </a:rPr>
              <a:t>is proportional to the available energy flux to the dust-ice interface</a:t>
            </a:r>
            <a:endParaRPr lang="en-US" dirty="0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755576" y="2330757"/>
            <a:ext cx="0" cy="1037087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  <a:effectLst>
            <a:outerShdw blurRad="50800" dist="889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9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36952" y="3506253"/>
            <a:ext cx="3168352" cy="18669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36952" y="2338808"/>
            <a:ext cx="3168352" cy="116744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 rot="10800000">
            <a:off x="1061055" y="2463921"/>
            <a:ext cx="0" cy="1037087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  <a:effectLst>
            <a:outerShdw blurRad="50800" dist="889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655121" y="245164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/>
              <a:t>ice-free dust layer</a:t>
            </a:r>
            <a:endParaRPr lang="en-US" sz="2400" b="1" cap="small" dirty="0"/>
          </a:p>
        </p:txBody>
      </p:sp>
      <p:sp>
        <p:nvSpPr>
          <p:cNvPr id="8" name="Textfeld 7"/>
          <p:cNvSpPr txBox="1"/>
          <p:nvPr/>
        </p:nvSpPr>
        <p:spPr>
          <a:xfrm>
            <a:off x="1655121" y="378284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/>
              <a:t>pristine dust-ice mixture</a:t>
            </a:r>
            <a:endParaRPr lang="en-US" sz="2400" b="1" cap="small" dirty="0"/>
          </a:p>
        </p:txBody>
      </p:sp>
      <p:sp>
        <p:nvSpPr>
          <p:cNvPr id="12" name="Textfeld 11"/>
          <p:cNvSpPr txBox="1"/>
          <p:nvPr/>
        </p:nvSpPr>
        <p:spPr>
          <a:xfrm>
            <a:off x="-36512" y="170080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Transport of sublimed water molecules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3322062" y="1416041"/>
            <a:ext cx="5828783" cy="4500000"/>
            <a:chOff x="3322062" y="1416041"/>
            <a:chExt cx="5828783" cy="4500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322062" y="1416041"/>
              <a:ext cx="5828783" cy="45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hteck 13"/>
            <p:cNvSpPr/>
            <p:nvPr/>
          </p:nvSpPr>
          <p:spPr>
            <a:xfrm>
              <a:off x="4264918" y="1810980"/>
              <a:ext cx="3384376" cy="442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5724128" y="2998693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 </a:t>
            </a:r>
            <a:r>
              <a:rPr lang="en-US" dirty="0"/>
              <a:t>at the dust-ice interface </a:t>
            </a:r>
            <a:r>
              <a:rPr lang="en-US" dirty="0" smtClean="0">
                <a:sym typeface="Symbol"/>
              </a:rPr>
              <a:t>is a function of the resistivity of the dust layer against gas transport to the surface</a:t>
            </a:r>
            <a:endParaRPr lang="en-US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115616" y="44680"/>
            <a:ext cx="6912768" cy="504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ctr" rotWithShape="0">
              <a:srgbClr val="000000">
                <a:alpha val="49000"/>
              </a:srgbClr>
            </a:outerShdw>
          </a:effectLst>
        </p:spPr>
        <p:txBody>
          <a:bodyPr lIns="92075" tIns="46038" rIns="92075" bIns="46038" anchor="ctr" anchorCtr="0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Thermophysical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model of comet activity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971600" y="62068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Water-vapor pressure at ice surface as a function of thickness of dust layer</a:t>
            </a:r>
          </a:p>
        </p:txBody>
      </p:sp>
    </p:spTree>
    <p:extLst>
      <p:ext uri="{BB962C8B-B14F-4D97-AF65-F5344CB8AC3E}">
        <p14:creationId xmlns:p14="http://schemas.microsoft.com/office/powerpoint/2010/main" val="23774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972</Words>
  <Application>Microsoft Office PowerPoint</Application>
  <PresentationFormat>On-screen Show (4:3)</PresentationFormat>
  <Paragraphs>225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Cambria Math</vt:lpstr>
      <vt:lpstr>Symbol</vt:lpstr>
      <vt:lpstr>Wingdings</vt:lpstr>
      <vt:lpstr>Arial</vt:lpstr>
      <vt:lpstr>Times New Roman</vt:lpstr>
      <vt:lpstr>Larissa</vt:lpstr>
      <vt:lpstr>Bild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JB</dc:creator>
  <cp:lastModifiedBy>kiel2014</cp:lastModifiedBy>
  <cp:revision>423</cp:revision>
  <cp:lastPrinted>2012-04-13T08:32:45Z</cp:lastPrinted>
  <dcterms:created xsi:type="dcterms:W3CDTF">2012-02-13T07:18:58Z</dcterms:created>
  <dcterms:modified xsi:type="dcterms:W3CDTF">2014-09-09T07:55:55Z</dcterms:modified>
</cp:coreProperties>
</file>