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avi" ContentType="video/x-msvide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handoutMasterIdLst>
    <p:handoutMasterId r:id="rId27"/>
  </p:handoutMasterIdLst>
  <p:sldIdLst>
    <p:sldId id="256" r:id="rId2"/>
    <p:sldId id="373" r:id="rId3"/>
    <p:sldId id="386" r:id="rId4"/>
    <p:sldId id="404" r:id="rId5"/>
    <p:sldId id="395" r:id="rId6"/>
    <p:sldId id="380" r:id="rId7"/>
    <p:sldId id="379" r:id="rId8"/>
    <p:sldId id="378" r:id="rId9"/>
    <p:sldId id="396" r:id="rId10"/>
    <p:sldId id="359" r:id="rId11"/>
    <p:sldId id="360" r:id="rId12"/>
    <p:sldId id="387" r:id="rId13"/>
    <p:sldId id="362" r:id="rId14"/>
    <p:sldId id="397" r:id="rId15"/>
    <p:sldId id="385" r:id="rId16"/>
    <p:sldId id="375" r:id="rId17"/>
    <p:sldId id="399" r:id="rId18"/>
    <p:sldId id="403" r:id="rId19"/>
    <p:sldId id="405" r:id="rId20"/>
    <p:sldId id="401" r:id="rId21"/>
    <p:sldId id="400" r:id="rId22"/>
    <p:sldId id="398" r:id="rId23"/>
    <p:sldId id="363" r:id="rId24"/>
    <p:sldId id="364" r:id="rId25"/>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8C88A6-8B48-4402-9BDC-6A203313AB8A}">
          <p14:sldIdLst>
            <p14:sldId id="256"/>
            <p14:sldId id="373"/>
            <p14:sldId id="386"/>
            <p14:sldId id="404"/>
          </p14:sldIdLst>
        </p14:section>
        <p14:section name="Untitled Section" id="{4B338B94-9893-406D-B5FC-ED808F4D5705}">
          <p14:sldIdLst>
            <p14:sldId id="395"/>
            <p14:sldId id="380"/>
            <p14:sldId id="379"/>
            <p14:sldId id="378"/>
            <p14:sldId id="396"/>
            <p14:sldId id="359"/>
            <p14:sldId id="360"/>
            <p14:sldId id="387"/>
            <p14:sldId id="362"/>
            <p14:sldId id="397"/>
            <p14:sldId id="385"/>
            <p14:sldId id="375"/>
            <p14:sldId id="399"/>
            <p14:sldId id="403"/>
            <p14:sldId id="405"/>
            <p14:sldId id="401"/>
            <p14:sldId id="400"/>
            <p14:sldId id="398"/>
            <p14:sldId id="363"/>
            <p14:sldId id="3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E9"/>
    <a:srgbClr val="FFCC66"/>
    <a:srgbClr val="5F5F5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47" autoAdjust="0"/>
    <p:restoredTop sz="94718" autoAdjust="0"/>
  </p:normalViewPr>
  <p:slideViewPr>
    <p:cSldViewPr snapToObjects="1">
      <p:cViewPr varScale="1">
        <p:scale>
          <a:sx n="74" d="100"/>
          <a:sy n="74" d="100"/>
        </p:scale>
        <p:origin x="57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81" d="100"/>
          <a:sy n="81" d="100"/>
        </p:scale>
        <p:origin x="-387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5.xml"/><Relationship Id="rId1" Type="http://schemas.openxmlformats.org/officeDocument/2006/relationships/slide" Target="../slides/slide3.xml"/><Relationship Id="rId5" Type="http://schemas.openxmlformats.org/officeDocument/2006/relationships/slide" Target="../slides/slide22.xml"/><Relationship Id="rId4"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120E8-E9DE-400B-84D0-B9651CAD2E78}"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de-DE"/>
        </a:p>
      </dgm:t>
    </dgm:pt>
    <dgm:pt modelId="{782E4286-0096-40BC-A70C-90B0F4F5B79F}">
      <dgm:prSet phldrT="[Text]"/>
      <dgm:spPr/>
      <dgm:t>
        <a:bodyPr/>
        <a:lstStyle/>
        <a:p>
          <a:r>
            <a:rPr lang="de-DE" dirty="0" smtClean="0">
              <a:latin typeface="Book Antiqua" panose="02040602050305030304" pitchFamily="18" charset="0"/>
            </a:rPr>
            <a:t>1- Motivation</a:t>
          </a:r>
          <a:endParaRPr lang="de-DE" dirty="0">
            <a:latin typeface="Book Antiqua" panose="02040602050305030304" pitchFamily="18"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C172784-7D9F-4DA7-BDF4-F8F12FC6EADF}" type="parTrans" cxnId="{ED096FDC-B2D4-45A2-813E-DE40585F76A1}">
      <dgm:prSet/>
      <dgm:spPr/>
      <dgm:t>
        <a:bodyPr/>
        <a:lstStyle/>
        <a:p>
          <a:endParaRPr lang="de-DE">
            <a:latin typeface="Book Antiqua" panose="02040602050305030304" pitchFamily="18" charset="0"/>
          </a:endParaRPr>
        </a:p>
      </dgm:t>
    </dgm:pt>
    <dgm:pt modelId="{0CCE214A-5456-4B4A-8454-6E0AE2C9C6C2}" type="sibTrans" cxnId="{ED096FDC-B2D4-45A2-813E-DE40585F76A1}">
      <dgm:prSet/>
      <dgm:spPr/>
      <dgm:t>
        <a:bodyPr/>
        <a:lstStyle/>
        <a:p>
          <a:endParaRPr lang="de-DE">
            <a:latin typeface="Book Antiqua" panose="02040602050305030304" pitchFamily="18" charset="0"/>
          </a:endParaRPr>
        </a:p>
      </dgm:t>
    </dgm:pt>
    <dgm:pt modelId="{6DCF663B-6FE7-4E9F-B398-8565A1857B8B}">
      <dgm:prSet phldrT="[Text]" custT="1"/>
      <dgm:spPr/>
      <dgm:t>
        <a:bodyPr/>
        <a:lstStyle/>
        <a:p>
          <a:r>
            <a:rPr lang="de-DE" sz="1600" dirty="0" smtClean="0">
              <a:latin typeface="Book Antiqua" panose="02040602050305030304" pitchFamily="18" charset="0"/>
            </a:rPr>
            <a:t>Problem of cm-size bouncing barrier</a:t>
          </a:r>
          <a:endParaRPr lang="de-DE" sz="1600" dirty="0">
            <a:latin typeface="Book Antiqua" panose="02040602050305030304" pitchFamily="18" charset="0"/>
          </a:endParaRPr>
        </a:p>
      </dgm:t>
    </dgm:pt>
    <dgm:pt modelId="{545FEBD6-4E97-4A93-902B-238AFE883930}" type="parTrans" cxnId="{B4291690-4F55-4F7B-921D-49A508E88549}">
      <dgm:prSet/>
      <dgm:spPr/>
      <dgm:t>
        <a:bodyPr/>
        <a:lstStyle/>
        <a:p>
          <a:endParaRPr lang="de-DE">
            <a:latin typeface="Book Antiqua" panose="02040602050305030304" pitchFamily="18" charset="0"/>
          </a:endParaRPr>
        </a:p>
      </dgm:t>
    </dgm:pt>
    <dgm:pt modelId="{3F729000-9D5F-495E-B6F3-C46D7C63D930}" type="sibTrans" cxnId="{B4291690-4F55-4F7B-921D-49A508E88549}">
      <dgm:prSet/>
      <dgm:spPr/>
      <dgm:t>
        <a:bodyPr/>
        <a:lstStyle/>
        <a:p>
          <a:endParaRPr lang="de-DE">
            <a:latin typeface="Book Antiqua" panose="02040602050305030304" pitchFamily="18" charset="0"/>
          </a:endParaRPr>
        </a:p>
      </dgm:t>
    </dgm:pt>
    <dgm:pt modelId="{532A1BC4-AF1D-449F-A6E1-6B1C41B2C39A}">
      <dgm:prSet phldrT="[Text]"/>
      <dgm:spPr/>
      <dgm:t>
        <a:bodyPr/>
        <a:lstStyle/>
        <a:p>
          <a:r>
            <a:rPr lang="de-DE" dirty="0" smtClean="0">
              <a:latin typeface="Book Antiqua" panose="02040602050305030304" pitchFamily="18" charset="0"/>
            </a:rPr>
            <a:t>2- Streaming instability, a possible solution</a:t>
          </a:r>
          <a:endParaRPr lang="de-DE" dirty="0">
            <a:latin typeface="Book Antiqua" panose="02040602050305030304" pitchFamily="18"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385F510-8C9B-4FB6-A19C-0088027D163F}" type="parTrans" cxnId="{B6898428-1172-4A18-AB15-BC5836C8451E}">
      <dgm:prSet/>
      <dgm:spPr/>
      <dgm:t>
        <a:bodyPr/>
        <a:lstStyle/>
        <a:p>
          <a:endParaRPr lang="de-DE">
            <a:latin typeface="Book Antiqua" panose="02040602050305030304" pitchFamily="18" charset="0"/>
          </a:endParaRPr>
        </a:p>
      </dgm:t>
    </dgm:pt>
    <dgm:pt modelId="{32D261E3-2F29-441D-BED4-0BBAD686DD4F}" type="sibTrans" cxnId="{B6898428-1172-4A18-AB15-BC5836C8451E}">
      <dgm:prSet/>
      <dgm:spPr/>
      <dgm:t>
        <a:bodyPr/>
        <a:lstStyle/>
        <a:p>
          <a:endParaRPr lang="de-DE">
            <a:latin typeface="Book Antiqua" panose="02040602050305030304" pitchFamily="18" charset="0"/>
          </a:endParaRPr>
        </a:p>
      </dgm:t>
    </dgm:pt>
    <dgm:pt modelId="{B3F05C88-384D-49D5-B49F-E383E55C15AE}">
      <dgm:prSet phldrT="[Text]" custT="1"/>
      <dgm:spPr/>
      <dgm:t>
        <a:bodyPr/>
        <a:lstStyle/>
        <a:p>
          <a:r>
            <a:rPr lang="de-DE" sz="1800" dirty="0" smtClean="0">
              <a:latin typeface="Book Antiqua" panose="02040602050305030304" pitchFamily="18" charset="0"/>
            </a:rPr>
            <a:t>Gravitational collapse induced by streaming instability</a:t>
          </a:r>
          <a:endParaRPr lang="de-DE" sz="1800" dirty="0">
            <a:latin typeface="Book Antiqua" panose="02040602050305030304" pitchFamily="18" charset="0"/>
          </a:endParaRPr>
        </a:p>
      </dgm:t>
    </dgm:pt>
    <dgm:pt modelId="{BE05F17F-BBFF-4CAC-AF62-C6B4AAB03BE8}" type="parTrans" cxnId="{D2B2E437-4CBB-4ECD-92A6-C355AF2BB949}">
      <dgm:prSet/>
      <dgm:spPr/>
      <dgm:t>
        <a:bodyPr/>
        <a:lstStyle/>
        <a:p>
          <a:endParaRPr lang="de-DE">
            <a:latin typeface="Book Antiqua" panose="02040602050305030304" pitchFamily="18" charset="0"/>
          </a:endParaRPr>
        </a:p>
      </dgm:t>
    </dgm:pt>
    <dgm:pt modelId="{20FED7C0-4A34-4D69-8042-722B385DD0F5}" type="sibTrans" cxnId="{D2B2E437-4CBB-4ECD-92A6-C355AF2BB949}">
      <dgm:prSet/>
      <dgm:spPr/>
      <dgm:t>
        <a:bodyPr/>
        <a:lstStyle/>
        <a:p>
          <a:endParaRPr lang="de-DE">
            <a:latin typeface="Book Antiqua" panose="02040602050305030304" pitchFamily="18" charset="0"/>
          </a:endParaRPr>
        </a:p>
      </dgm:t>
    </dgm:pt>
    <dgm:pt modelId="{9D51AF78-22AF-41ED-A149-38276806607D}">
      <dgm:prSet phldrT="[Text]"/>
      <dgm:spPr/>
      <dgm:t>
        <a:bodyPr/>
        <a:lstStyle/>
        <a:p>
          <a:r>
            <a:rPr lang="de-DE" dirty="0" smtClean="0">
              <a:latin typeface="Book Antiqua" panose="02040602050305030304" pitchFamily="18" charset="0"/>
            </a:rPr>
            <a:t>3- The lab </a:t>
          </a:r>
          <a:r>
            <a:rPr lang="de-DE" dirty="0" err="1" smtClean="0">
              <a:latin typeface="Book Antiqua" panose="02040602050305030304" pitchFamily="18" charset="0"/>
            </a:rPr>
            <a:t>setup</a:t>
          </a:r>
          <a:endParaRPr lang="de-DE" dirty="0">
            <a:latin typeface="Book Antiqua" panose="02040602050305030304" pitchFamily="18"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AF1E6F18-DD35-4282-8C1E-0384E8684125}" type="parTrans" cxnId="{2A76D73C-E157-4F7F-873B-8D2B5DD95B07}">
      <dgm:prSet/>
      <dgm:spPr/>
      <dgm:t>
        <a:bodyPr/>
        <a:lstStyle/>
        <a:p>
          <a:endParaRPr lang="de-DE">
            <a:latin typeface="Book Antiqua" panose="02040602050305030304" pitchFamily="18" charset="0"/>
          </a:endParaRPr>
        </a:p>
      </dgm:t>
    </dgm:pt>
    <dgm:pt modelId="{BCCA04D9-8D08-4792-A046-89244B2D0FEB}" type="sibTrans" cxnId="{2A76D73C-E157-4F7F-873B-8D2B5DD95B07}">
      <dgm:prSet/>
      <dgm:spPr/>
      <dgm:t>
        <a:bodyPr/>
        <a:lstStyle/>
        <a:p>
          <a:endParaRPr lang="de-DE">
            <a:latin typeface="Book Antiqua" panose="02040602050305030304" pitchFamily="18" charset="0"/>
          </a:endParaRPr>
        </a:p>
      </dgm:t>
    </dgm:pt>
    <dgm:pt modelId="{CD59E2A3-B9AE-4F08-94D2-EEC496FE316A}">
      <dgm:prSet phldrT="[Text]" custT="1"/>
      <dgm:spPr/>
      <dgm:t>
        <a:bodyPr/>
        <a:lstStyle/>
        <a:p>
          <a:r>
            <a:rPr lang="de-DE" sz="1800" dirty="0" smtClean="0">
              <a:latin typeface="Book Antiqua" panose="02040602050305030304" pitchFamily="18" charset="0"/>
            </a:rPr>
            <a:t>Experimenal procedure</a:t>
          </a:r>
          <a:endParaRPr lang="de-DE" sz="1800" dirty="0">
            <a:latin typeface="Book Antiqua" panose="02040602050305030304" pitchFamily="18" charset="0"/>
          </a:endParaRPr>
        </a:p>
      </dgm:t>
    </dgm:pt>
    <dgm:pt modelId="{39263EBD-11E7-42DB-8968-24913E66E55A}" type="parTrans" cxnId="{89331D98-CA87-438F-9FB3-D076789EBDA5}">
      <dgm:prSet/>
      <dgm:spPr/>
      <dgm:t>
        <a:bodyPr/>
        <a:lstStyle/>
        <a:p>
          <a:endParaRPr lang="de-DE">
            <a:latin typeface="Book Antiqua" panose="02040602050305030304" pitchFamily="18" charset="0"/>
          </a:endParaRPr>
        </a:p>
      </dgm:t>
    </dgm:pt>
    <dgm:pt modelId="{5A198B8C-0DFA-41EE-928F-CC6F386EAC8E}" type="sibTrans" cxnId="{89331D98-CA87-438F-9FB3-D076789EBDA5}">
      <dgm:prSet/>
      <dgm:spPr/>
      <dgm:t>
        <a:bodyPr/>
        <a:lstStyle/>
        <a:p>
          <a:endParaRPr lang="de-DE">
            <a:latin typeface="Book Antiqua" panose="02040602050305030304" pitchFamily="18" charset="0"/>
          </a:endParaRPr>
        </a:p>
      </dgm:t>
    </dgm:pt>
    <dgm:pt modelId="{67F7ADDB-1A22-4189-AFFA-BF7FB8AE2467}">
      <dgm:prSet phldrT="[Text]"/>
      <dgm:spPr/>
      <dgm:t>
        <a:bodyPr/>
        <a:lstStyle/>
        <a:p>
          <a:r>
            <a:rPr lang="de-DE" dirty="0" smtClean="0">
              <a:latin typeface="Book Antiqua" panose="02040602050305030304" pitchFamily="18" charset="0"/>
            </a:rPr>
            <a:t>4- Experiments and results </a:t>
          </a:r>
          <a:endParaRPr lang="de-DE" dirty="0">
            <a:latin typeface="Book Antiqua" panose="02040602050305030304" pitchFamily="18" charset="0"/>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E313DF32-3D5D-4536-8CC0-27E7E0B7B63D}" type="parTrans" cxnId="{C108D36E-4EA8-4953-A0C2-C1BB77A1BD45}">
      <dgm:prSet/>
      <dgm:spPr/>
      <dgm:t>
        <a:bodyPr/>
        <a:lstStyle/>
        <a:p>
          <a:endParaRPr lang="de-DE">
            <a:latin typeface="Book Antiqua" panose="02040602050305030304" pitchFamily="18" charset="0"/>
          </a:endParaRPr>
        </a:p>
      </dgm:t>
    </dgm:pt>
    <dgm:pt modelId="{70389983-D83C-4FB9-8583-E18B5B68E38E}" type="sibTrans" cxnId="{C108D36E-4EA8-4953-A0C2-C1BB77A1BD45}">
      <dgm:prSet/>
      <dgm:spPr/>
      <dgm:t>
        <a:bodyPr/>
        <a:lstStyle/>
        <a:p>
          <a:endParaRPr lang="de-DE">
            <a:latin typeface="Book Antiqua" panose="02040602050305030304" pitchFamily="18" charset="0"/>
          </a:endParaRPr>
        </a:p>
      </dgm:t>
    </dgm:pt>
    <dgm:pt modelId="{256AFDA9-AAEB-4766-A735-776777614CB4}">
      <dgm:prSet phldrT="[Text]" custT="1"/>
      <dgm:spPr/>
      <dgm:t>
        <a:bodyPr/>
        <a:lstStyle/>
        <a:p>
          <a:r>
            <a:rPr lang="de-DE" sz="1800" dirty="0" smtClean="0">
              <a:latin typeface="Book Antiqua" panose="02040602050305030304" pitchFamily="18" charset="0"/>
            </a:rPr>
            <a:t>Collision outcomes</a:t>
          </a:r>
          <a:endParaRPr lang="de-DE" sz="1800" dirty="0">
            <a:latin typeface="Book Antiqua" panose="02040602050305030304" pitchFamily="18" charset="0"/>
          </a:endParaRPr>
        </a:p>
      </dgm:t>
    </dgm:pt>
    <dgm:pt modelId="{37558CE7-312F-47B4-AD1B-48FE550F8980}" type="parTrans" cxnId="{1E2AB1AB-6044-4005-9D58-F5CE93CD0806}">
      <dgm:prSet/>
      <dgm:spPr/>
      <dgm:t>
        <a:bodyPr/>
        <a:lstStyle/>
        <a:p>
          <a:endParaRPr lang="de-DE">
            <a:latin typeface="Book Antiqua" panose="02040602050305030304" pitchFamily="18" charset="0"/>
          </a:endParaRPr>
        </a:p>
      </dgm:t>
    </dgm:pt>
    <dgm:pt modelId="{38E997BC-3123-4CE0-9B61-A1B41C14D66E}" type="sibTrans" cxnId="{1E2AB1AB-6044-4005-9D58-F5CE93CD0806}">
      <dgm:prSet/>
      <dgm:spPr/>
      <dgm:t>
        <a:bodyPr/>
        <a:lstStyle/>
        <a:p>
          <a:endParaRPr lang="de-DE">
            <a:latin typeface="Book Antiqua" panose="02040602050305030304" pitchFamily="18" charset="0"/>
          </a:endParaRPr>
        </a:p>
      </dgm:t>
    </dgm:pt>
    <dgm:pt modelId="{1668F215-8EB6-4EE9-9528-E9546BB075D5}">
      <dgm:prSet phldrT="[Text]" custT="1"/>
      <dgm:spPr/>
      <dgm:t>
        <a:bodyPr/>
        <a:lstStyle/>
        <a:p>
          <a:r>
            <a:rPr lang="de-DE" sz="1800" dirty="0" smtClean="0">
              <a:latin typeface="Book Antiqua" panose="02040602050305030304" pitchFamily="18" charset="0"/>
            </a:rPr>
            <a:t>The release mechanism</a:t>
          </a:r>
          <a:endParaRPr lang="de-DE" sz="1800" dirty="0">
            <a:latin typeface="Book Antiqua" panose="02040602050305030304" pitchFamily="18" charset="0"/>
          </a:endParaRPr>
        </a:p>
      </dgm:t>
    </dgm:pt>
    <dgm:pt modelId="{52A086E7-5FB4-435B-9703-6B8CA8CE8359}" type="parTrans" cxnId="{C96BC06F-93E8-45BF-B5CB-9ADDE509CD18}">
      <dgm:prSet/>
      <dgm:spPr/>
      <dgm:t>
        <a:bodyPr/>
        <a:lstStyle/>
        <a:p>
          <a:endParaRPr lang="de-DE">
            <a:latin typeface="Book Antiqua" panose="02040602050305030304" pitchFamily="18" charset="0"/>
          </a:endParaRPr>
        </a:p>
      </dgm:t>
    </dgm:pt>
    <dgm:pt modelId="{DE30A614-41F8-4BC0-BD06-765403621C74}" type="sibTrans" cxnId="{C96BC06F-93E8-45BF-B5CB-9ADDE509CD18}">
      <dgm:prSet/>
      <dgm:spPr/>
      <dgm:t>
        <a:bodyPr/>
        <a:lstStyle/>
        <a:p>
          <a:endParaRPr lang="de-DE">
            <a:latin typeface="Book Antiqua" panose="02040602050305030304" pitchFamily="18" charset="0"/>
          </a:endParaRPr>
        </a:p>
      </dgm:t>
    </dgm:pt>
    <dgm:pt modelId="{3B0EB8F9-01D2-4F1B-B947-4A7B4C2AF63A}">
      <dgm:prSet phldrT="[Text]"/>
      <dgm:spPr/>
      <dgm:t>
        <a:bodyPr/>
        <a:lstStyle/>
        <a:p>
          <a:r>
            <a:rPr lang="de-DE" dirty="0" smtClean="0">
              <a:latin typeface="Book Antiqua" panose="02040602050305030304" pitchFamily="18" charset="0"/>
            </a:rPr>
            <a:t>5- Conclusion</a:t>
          </a:r>
          <a:endParaRPr lang="de-DE" dirty="0">
            <a:latin typeface="Book Antiqua" panose="02040602050305030304" pitchFamily="18" charset="0"/>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BBA1820B-6798-4A59-9659-CE208A246F08}" type="parTrans" cxnId="{E4756B33-C881-4624-81D2-FE6A5007B8C5}">
      <dgm:prSet/>
      <dgm:spPr/>
      <dgm:t>
        <a:bodyPr/>
        <a:lstStyle/>
        <a:p>
          <a:endParaRPr lang="de-DE"/>
        </a:p>
      </dgm:t>
    </dgm:pt>
    <dgm:pt modelId="{3D6F542B-475F-41DF-BC8F-B20D80EC62CF}" type="sibTrans" cxnId="{E4756B33-C881-4624-81D2-FE6A5007B8C5}">
      <dgm:prSet/>
      <dgm:spPr/>
      <dgm:t>
        <a:bodyPr/>
        <a:lstStyle/>
        <a:p>
          <a:endParaRPr lang="de-DE"/>
        </a:p>
      </dgm:t>
    </dgm:pt>
    <dgm:pt modelId="{C305697D-D823-4504-92CD-6288F7607EFC}">
      <dgm:prSet phldrT="[Text]" custT="1"/>
      <dgm:spPr/>
      <dgm:t>
        <a:bodyPr/>
        <a:lstStyle/>
        <a:p>
          <a:r>
            <a:rPr lang="de-DE" sz="1800" dirty="0" smtClean="0">
              <a:latin typeface="Book Antiqua" panose="02040602050305030304" pitchFamily="18" charset="0"/>
            </a:rPr>
            <a:t>Conclusion</a:t>
          </a:r>
          <a:endParaRPr lang="de-DE" sz="1800" dirty="0">
            <a:latin typeface="Book Antiqua" panose="02040602050305030304" pitchFamily="18" charset="0"/>
          </a:endParaRPr>
        </a:p>
      </dgm:t>
    </dgm:pt>
    <dgm:pt modelId="{8035DF0D-D8A3-4C8E-AA93-3738B31DCF0E}" type="parTrans" cxnId="{0AF84264-0271-4AF4-8A27-3FC687A9623F}">
      <dgm:prSet/>
      <dgm:spPr/>
      <dgm:t>
        <a:bodyPr/>
        <a:lstStyle/>
        <a:p>
          <a:endParaRPr lang="de-DE"/>
        </a:p>
      </dgm:t>
    </dgm:pt>
    <dgm:pt modelId="{1233FC0A-26C2-4B01-AF15-7F2184698B4E}" type="sibTrans" cxnId="{0AF84264-0271-4AF4-8A27-3FC687A9623F}">
      <dgm:prSet/>
      <dgm:spPr/>
      <dgm:t>
        <a:bodyPr/>
        <a:lstStyle/>
        <a:p>
          <a:endParaRPr lang="de-DE"/>
        </a:p>
      </dgm:t>
    </dgm:pt>
    <dgm:pt modelId="{1FFE7A95-0592-4B4F-9C2F-9DA107FFCF9E}">
      <dgm:prSet phldrT="[Text]" custT="1"/>
      <dgm:spPr/>
      <dgm:t>
        <a:bodyPr/>
        <a:lstStyle/>
        <a:p>
          <a:r>
            <a:rPr lang="de-DE" sz="1800" dirty="0" smtClean="0">
              <a:latin typeface="Book Antiqua" panose="02040602050305030304" pitchFamily="18" charset="0"/>
            </a:rPr>
            <a:t>Comparison with model</a:t>
          </a:r>
          <a:endParaRPr lang="de-DE" sz="1800" dirty="0">
            <a:latin typeface="Book Antiqua" panose="02040602050305030304" pitchFamily="18" charset="0"/>
          </a:endParaRPr>
        </a:p>
      </dgm:t>
    </dgm:pt>
    <dgm:pt modelId="{57782D87-3767-46BB-BDD2-90C3C29EBD5B}" type="parTrans" cxnId="{56C0C839-370C-4A88-860B-FDF0A861A1F2}">
      <dgm:prSet/>
      <dgm:spPr/>
      <dgm:t>
        <a:bodyPr/>
        <a:lstStyle/>
        <a:p>
          <a:endParaRPr lang="de-DE"/>
        </a:p>
      </dgm:t>
    </dgm:pt>
    <dgm:pt modelId="{2E65ED56-8073-4219-9173-1620BD8F4FB0}" type="sibTrans" cxnId="{56C0C839-370C-4A88-860B-FDF0A861A1F2}">
      <dgm:prSet/>
      <dgm:spPr/>
      <dgm:t>
        <a:bodyPr/>
        <a:lstStyle/>
        <a:p>
          <a:endParaRPr lang="de-DE"/>
        </a:p>
      </dgm:t>
    </dgm:pt>
    <dgm:pt modelId="{A71DA8A6-C9C6-4247-A669-AC7CE3FFEE0E}">
      <dgm:prSet phldrT="[Text]" custT="1"/>
      <dgm:spPr/>
      <dgm:t>
        <a:bodyPr/>
        <a:lstStyle/>
        <a:p>
          <a:r>
            <a:rPr lang="de-DE" sz="1800" dirty="0" smtClean="0">
              <a:latin typeface="Book Antiqua" panose="02040602050305030304" pitchFamily="18" charset="0"/>
            </a:rPr>
            <a:t>The collision spectrum of mass ratio</a:t>
          </a:r>
          <a:endParaRPr lang="de-DE" sz="1800" dirty="0">
            <a:latin typeface="Book Antiqua" panose="02040602050305030304" pitchFamily="18" charset="0"/>
          </a:endParaRPr>
        </a:p>
      </dgm:t>
    </dgm:pt>
    <dgm:pt modelId="{59508B78-B6C2-44C9-815F-7FCAD2E54562}" type="parTrans" cxnId="{120AA68A-4DA8-467C-92BF-A08D3430D0B4}">
      <dgm:prSet/>
      <dgm:spPr/>
      <dgm:t>
        <a:bodyPr/>
        <a:lstStyle/>
        <a:p>
          <a:endParaRPr lang="de-DE"/>
        </a:p>
      </dgm:t>
    </dgm:pt>
    <dgm:pt modelId="{80C8199E-0257-4A2C-A4F5-7CC463CC4D2D}" type="sibTrans" cxnId="{120AA68A-4DA8-467C-92BF-A08D3430D0B4}">
      <dgm:prSet/>
      <dgm:spPr/>
      <dgm:t>
        <a:bodyPr/>
        <a:lstStyle/>
        <a:p>
          <a:endParaRPr lang="de-DE"/>
        </a:p>
      </dgm:t>
    </dgm:pt>
    <dgm:pt modelId="{B54777B9-9E5A-4F50-96AB-ACB384C319BE}">
      <dgm:prSet phldrT="[Text]" custT="1"/>
      <dgm:spPr/>
      <dgm:t>
        <a:bodyPr/>
        <a:lstStyle/>
        <a:p>
          <a:r>
            <a:rPr lang="de-DE" sz="1800" dirty="0" smtClean="0">
              <a:latin typeface="Book Antiqua" panose="02040602050305030304" pitchFamily="18" charset="0"/>
            </a:rPr>
            <a:t>The accelerators</a:t>
          </a:r>
          <a:endParaRPr lang="de-DE" sz="1800" dirty="0">
            <a:latin typeface="Book Antiqua" panose="02040602050305030304" pitchFamily="18" charset="0"/>
          </a:endParaRPr>
        </a:p>
      </dgm:t>
    </dgm:pt>
    <dgm:pt modelId="{B9E5A0C8-0BF4-4231-BE9A-A76F041238E2}" type="parTrans" cxnId="{3FE97AA5-2EB8-44D6-8B39-9614CE000E6B}">
      <dgm:prSet/>
      <dgm:spPr/>
      <dgm:t>
        <a:bodyPr/>
        <a:lstStyle/>
        <a:p>
          <a:endParaRPr lang="de-DE"/>
        </a:p>
      </dgm:t>
    </dgm:pt>
    <dgm:pt modelId="{10EE9556-DC7E-4D70-9516-75F44D8F773F}" type="sibTrans" cxnId="{3FE97AA5-2EB8-44D6-8B39-9614CE000E6B}">
      <dgm:prSet/>
      <dgm:spPr/>
      <dgm:t>
        <a:bodyPr/>
        <a:lstStyle/>
        <a:p>
          <a:endParaRPr lang="de-DE"/>
        </a:p>
      </dgm:t>
    </dgm:pt>
    <dgm:pt modelId="{51EB45AC-F9E7-4609-B876-DAC9ADDA20F4}">
      <dgm:prSet phldrT="[Text]" custT="1"/>
      <dgm:spPr/>
      <dgm:t>
        <a:bodyPr/>
        <a:lstStyle/>
        <a:p>
          <a:r>
            <a:rPr lang="de-DE" sz="1800" dirty="0" smtClean="0">
              <a:latin typeface="Book Antiqua" panose="02040602050305030304" pitchFamily="18" charset="0"/>
            </a:rPr>
            <a:t>The fragmentation strength µ</a:t>
          </a:r>
          <a:endParaRPr lang="de-DE" sz="1800" dirty="0">
            <a:latin typeface="Book Antiqua" panose="02040602050305030304" pitchFamily="18" charset="0"/>
          </a:endParaRPr>
        </a:p>
      </dgm:t>
    </dgm:pt>
    <dgm:pt modelId="{50EAC9F8-D210-40CE-84EB-D2B2CE3F5901}" type="parTrans" cxnId="{B9FA6F47-189E-4A3C-972D-B415B4530FA4}">
      <dgm:prSet/>
      <dgm:spPr/>
      <dgm:t>
        <a:bodyPr/>
        <a:lstStyle/>
        <a:p>
          <a:endParaRPr lang="de-DE"/>
        </a:p>
      </dgm:t>
    </dgm:pt>
    <dgm:pt modelId="{E168347C-D99A-4F57-87A4-757F02C30C8C}" type="sibTrans" cxnId="{B9FA6F47-189E-4A3C-972D-B415B4530FA4}">
      <dgm:prSet/>
      <dgm:spPr/>
      <dgm:t>
        <a:bodyPr/>
        <a:lstStyle/>
        <a:p>
          <a:endParaRPr lang="de-DE"/>
        </a:p>
      </dgm:t>
    </dgm:pt>
    <dgm:pt modelId="{BDF625B8-20D6-4DD8-A9BD-81305F43308C}" type="pres">
      <dgm:prSet presAssocID="{85D120E8-E9DE-400B-84D0-B9651CAD2E78}" presName="linear" presStyleCnt="0">
        <dgm:presLayoutVars>
          <dgm:animLvl val="lvl"/>
          <dgm:resizeHandles val="exact"/>
        </dgm:presLayoutVars>
      </dgm:prSet>
      <dgm:spPr/>
      <dgm:t>
        <a:bodyPr/>
        <a:lstStyle/>
        <a:p>
          <a:endParaRPr lang="de-DE"/>
        </a:p>
      </dgm:t>
    </dgm:pt>
    <dgm:pt modelId="{73A3B74F-284B-445E-BB8E-832EDCB3F113}" type="pres">
      <dgm:prSet presAssocID="{782E4286-0096-40BC-A70C-90B0F4F5B79F}" presName="parentText" presStyleLbl="node1" presStyleIdx="0" presStyleCnt="5">
        <dgm:presLayoutVars>
          <dgm:chMax val="0"/>
          <dgm:bulletEnabled val="1"/>
        </dgm:presLayoutVars>
      </dgm:prSet>
      <dgm:spPr/>
      <dgm:t>
        <a:bodyPr/>
        <a:lstStyle/>
        <a:p>
          <a:endParaRPr lang="de-DE"/>
        </a:p>
      </dgm:t>
    </dgm:pt>
    <dgm:pt modelId="{5D3D0880-4C35-4566-8334-9D90F5D9141C}" type="pres">
      <dgm:prSet presAssocID="{782E4286-0096-40BC-A70C-90B0F4F5B79F}" presName="childText" presStyleLbl="revTx" presStyleIdx="0" presStyleCnt="5">
        <dgm:presLayoutVars>
          <dgm:bulletEnabled val="1"/>
        </dgm:presLayoutVars>
      </dgm:prSet>
      <dgm:spPr/>
      <dgm:t>
        <a:bodyPr/>
        <a:lstStyle/>
        <a:p>
          <a:endParaRPr lang="de-DE"/>
        </a:p>
      </dgm:t>
    </dgm:pt>
    <dgm:pt modelId="{2780EDD3-ADD1-46F9-A40C-78AFED612F85}" type="pres">
      <dgm:prSet presAssocID="{532A1BC4-AF1D-449F-A6E1-6B1C41B2C39A}" presName="parentText" presStyleLbl="node1" presStyleIdx="1" presStyleCnt="5">
        <dgm:presLayoutVars>
          <dgm:chMax val="0"/>
          <dgm:bulletEnabled val="1"/>
        </dgm:presLayoutVars>
      </dgm:prSet>
      <dgm:spPr/>
      <dgm:t>
        <a:bodyPr/>
        <a:lstStyle/>
        <a:p>
          <a:endParaRPr lang="de-DE"/>
        </a:p>
      </dgm:t>
    </dgm:pt>
    <dgm:pt modelId="{E42573CB-0516-4692-A1A8-0B7DEE3DF574}" type="pres">
      <dgm:prSet presAssocID="{532A1BC4-AF1D-449F-A6E1-6B1C41B2C39A}" presName="childText" presStyleLbl="revTx" presStyleIdx="1" presStyleCnt="5">
        <dgm:presLayoutVars>
          <dgm:bulletEnabled val="1"/>
        </dgm:presLayoutVars>
      </dgm:prSet>
      <dgm:spPr/>
      <dgm:t>
        <a:bodyPr/>
        <a:lstStyle/>
        <a:p>
          <a:endParaRPr lang="de-DE"/>
        </a:p>
      </dgm:t>
    </dgm:pt>
    <dgm:pt modelId="{3A5E61DC-0C7B-4E9D-894B-B51F58329E39}" type="pres">
      <dgm:prSet presAssocID="{9D51AF78-22AF-41ED-A149-38276806607D}" presName="parentText" presStyleLbl="node1" presStyleIdx="2" presStyleCnt="5">
        <dgm:presLayoutVars>
          <dgm:chMax val="0"/>
          <dgm:bulletEnabled val="1"/>
        </dgm:presLayoutVars>
      </dgm:prSet>
      <dgm:spPr/>
      <dgm:t>
        <a:bodyPr/>
        <a:lstStyle/>
        <a:p>
          <a:endParaRPr lang="de-DE"/>
        </a:p>
      </dgm:t>
    </dgm:pt>
    <dgm:pt modelId="{1147785C-8D0E-4278-84FD-9A2276EAAA2A}" type="pres">
      <dgm:prSet presAssocID="{9D51AF78-22AF-41ED-A149-38276806607D}" presName="childText" presStyleLbl="revTx" presStyleIdx="2" presStyleCnt="5">
        <dgm:presLayoutVars>
          <dgm:bulletEnabled val="1"/>
        </dgm:presLayoutVars>
      </dgm:prSet>
      <dgm:spPr/>
      <dgm:t>
        <a:bodyPr/>
        <a:lstStyle/>
        <a:p>
          <a:endParaRPr lang="de-DE"/>
        </a:p>
      </dgm:t>
    </dgm:pt>
    <dgm:pt modelId="{20674A52-B6C6-4987-AE4A-B931B16497F9}" type="pres">
      <dgm:prSet presAssocID="{67F7ADDB-1A22-4189-AFFA-BF7FB8AE2467}" presName="parentText" presStyleLbl="node1" presStyleIdx="3" presStyleCnt="5">
        <dgm:presLayoutVars>
          <dgm:chMax val="0"/>
          <dgm:bulletEnabled val="1"/>
        </dgm:presLayoutVars>
      </dgm:prSet>
      <dgm:spPr/>
      <dgm:t>
        <a:bodyPr/>
        <a:lstStyle/>
        <a:p>
          <a:endParaRPr lang="de-DE"/>
        </a:p>
      </dgm:t>
    </dgm:pt>
    <dgm:pt modelId="{3B5AA558-FA7F-4822-916F-C549FBDD535B}" type="pres">
      <dgm:prSet presAssocID="{67F7ADDB-1A22-4189-AFFA-BF7FB8AE2467}" presName="childText" presStyleLbl="revTx" presStyleIdx="3" presStyleCnt="5">
        <dgm:presLayoutVars>
          <dgm:bulletEnabled val="1"/>
        </dgm:presLayoutVars>
      </dgm:prSet>
      <dgm:spPr/>
      <dgm:t>
        <a:bodyPr/>
        <a:lstStyle/>
        <a:p>
          <a:endParaRPr lang="de-DE"/>
        </a:p>
      </dgm:t>
    </dgm:pt>
    <dgm:pt modelId="{8F7DAE8E-BB7B-40FC-8B2C-A4FF3264DE3F}" type="pres">
      <dgm:prSet presAssocID="{3B0EB8F9-01D2-4F1B-B947-4A7B4C2AF63A}" presName="parentText" presStyleLbl="node1" presStyleIdx="4" presStyleCnt="5">
        <dgm:presLayoutVars>
          <dgm:chMax val="0"/>
          <dgm:bulletEnabled val="1"/>
        </dgm:presLayoutVars>
      </dgm:prSet>
      <dgm:spPr/>
      <dgm:t>
        <a:bodyPr/>
        <a:lstStyle/>
        <a:p>
          <a:endParaRPr lang="de-DE"/>
        </a:p>
      </dgm:t>
    </dgm:pt>
    <dgm:pt modelId="{C247C573-6402-43D9-B4B1-C0E8E63D4FF8}" type="pres">
      <dgm:prSet presAssocID="{3B0EB8F9-01D2-4F1B-B947-4A7B4C2AF63A}" presName="childText" presStyleLbl="revTx" presStyleIdx="4" presStyleCnt="5">
        <dgm:presLayoutVars>
          <dgm:bulletEnabled val="1"/>
        </dgm:presLayoutVars>
      </dgm:prSet>
      <dgm:spPr/>
      <dgm:t>
        <a:bodyPr/>
        <a:lstStyle/>
        <a:p>
          <a:endParaRPr lang="de-DE"/>
        </a:p>
      </dgm:t>
    </dgm:pt>
  </dgm:ptLst>
  <dgm:cxnLst>
    <dgm:cxn modelId="{8EA225DA-787C-4BC4-BF39-DFE145FBF901}" type="presOf" srcId="{1FFE7A95-0592-4B4F-9C2F-9DA107FFCF9E}" destId="{3B5AA558-FA7F-4822-916F-C549FBDD535B}" srcOrd="0" destOrd="3" presId="urn:microsoft.com/office/officeart/2005/8/layout/vList2"/>
    <dgm:cxn modelId="{120AA68A-4DA8-467C-92BF-A08D3430D0B4}" srcId="{67F7ADDB-1A22-4189-AFFA-BF7FB8AE2467}" destId="{A71DA8A6-C9C6-4247-A669-AC7CE3FFEE0E}" srcOrd="2" destOrd="0" parTransId="{59508B78-B6C2-44C9-815F-7FCAD2E54562}" sibTransId="{80C8199E-0257-4A2C-A4F5-7CC463CC4D2D}"/>
    <dgm:cxn modelId="{1E2AB1AB-6044-4005-9D58-F5CE93CD0806}" srcId="{67F7ADDB-1A22-4189-AFFA-BF7FB8AE2467}" destId="{256AFDA9-AAEB-4766-A735-776777614CB4}" srcOrd="0" destOrd="0" parTransId="{37558CE7-312F-47B4-AD1B-48FE550F8980}" sibTransId="{38E997BC-3123-4CE0-9B61-A1B41C14D66E}"/>
    <dgm:cxn modelId="{3FE97AA5-2EB8-44D6-8B39-9614CE000E6B}" srcId="{9D51AF78-22AF-41ED-A149-38276806607D}" destId="{B54777B9-9E5A-4F50-96AB-ACB384C319BE}" srcOrd="1" destOrd="0" parTransId="{B9E5A0C8-0BF4-4231-BE9A-A76F041238E2}" sibTransId="{10EE9556-DC7E-4D70-9516-75F44D8F773F}"/>
    <dgm:cxn modelId="{C6F9D39D-24C5-4460-B035-AA03B11129FB}" type="presOf" srcId="{9D51AF78-22AF-41ED-A149-38276806607D}" destId="{3A5E61DC-0C7B-4E9D-894B-B51F58329E39}" srcOrd="0" destOrd="0" presId="urn:microsoft.com/office/officeart/2005/8/layout/vList2"/>
    <dgm:cxn modelId="{D2B2E437-4CBB-4ECD-92A6-C355AF2BB949}" srcId="{532A1BC4-AF1D-449F-A6E1-6B1C41B2C39A}" destId="{B3F05C88-384D-49D5-B49F-E383E55C15AE}" srcOrd="0" destOrd="0" parTransId="{BE05F17F-BBFF-4CAC-AF62-C6B4AAB03BE8}" sibTransId="{20FED7C0-4A34-4D69-8042-722B385DD0F5}"/>
    <dgm:cxn modelId="{C96BC06F-93E8-45BF-B5CB-9ADDE509CD18}" srcId="{9D51AF78-22AF-41ED-A149-38276806607D}" destId="{1668F215-8EB6-4EE9-9528-E9546BB075D5}" srcOrd="0" destOrd="0" parTransId="{52A086E7-5FB4-435B-9703-6B8CA8CE8359}" sibTransId="{DE30A614-41F8-4BC0-BD06-765403621C74}"/>
    <dgm:cxn modelId="{87733963-6962-41D1-AF46-3FD6762CF4FD}" type="presOf" srcId="{3B0EB8F9-01D2-4F1B-B947-4A7B4C2AF63A}" destId="{8F7DAE8E-BB7B-40FC-8B2C-A4FF3264DE3F}" srcOrd="0" destOrd="0" presId="urn:microsoft.com/office/officeart/2005/8/layout/vList2"/>
    <dgm:cxn modelId="{C51BB982-9227-4F2D-9166-E0DD5D896FCC}" type="presOf" srcId="{51EB45AC-F9E7-4609-B876-DAC9ADDA20F4}" destId="{3B5AA558-FA7F-4822-916F-C549FBDD535B}" srcOrd="0" destOrd="1" presId="urn:microsoft.com/office/officeart/2005/8/layout/vList2"/>
    <dgm:cxn modelId="{B9FA6F47-189E-4A3C-972D-B415B4530FA4}" srcId="{67F7ADDB-1A22-4189-AFFA-BF7FB8AE2467}" destId="{51EB45AC-F9E7-4609-B876-DAC9ADDA20F4}" srcOrd="1" destOrd="0" parTransId="{50EAC9F8-D210-40CE-84EB-D2B2CE3F5901}" sibTransId="{E168347C-D99A-4F57-87A4-757F02C30C8C}"/>
    <dgm:cxn modelId="{56BD2292-7F73-4186-BB64-CC0A8BD681D3}" type="presOf" srcId="{256AFDA9-AAEB-4766-A735-776777614CB4}" destId="{3B5AA558-FA7F-4822-916F-C549FBDD535B}" srcOrd="0" destOrd="0" presId="urn:microsoft.com/office/officeart/2005/8/layout/vList2"/>
    <dgm:cxn modelId="{89331D98-CA87-438F-9FB3-D076789EBDA5}" srcId="{9D51AF78-22AF-41ED-A149-38276806607D}" destId="{CD59E2A3-B9AE-4F08-94D2-EEC496FE316A}" srcOrd="2" destOrd="0" parTransId="{39263EBD-11E7-42DB-8968-24913E66E55A}" sibTransId="{5A198B8C-0DFA-41EE-928F-CC6F386EAC8E}"/>
    <dgm:cxn modelId="{245E1B73-D823-409E-8718-4C5F55323320}" type="presOf" srcId="{532A1BC4-AF1D-449F-A6E1-6B1C41B2C39A}" destId="{2780EDD3-ADD1-46F9-A40C-78AFED612F85}" srcOrd="0" destOrd="0" presId="urn:microsoft.com/office/officeart/2005/8/layout/vList2"/>
    <dgm:cxn modelId="{0AF84264-0271-4AF4-8A27-3FC687A9623F}" srcId="{3B0EB8F9-01D2-4F1B-B947-4A7B4C2AF63A}" destId="{C305697D-D823-4504-92CD-6288F7607EFC}" srcOrd="0" destOrd="0" parTransId="{8035DF0D-D8A3-4C8E-AA93-3738B31DCF0E}" sibTransId="{1233FC0A-26C2-4B01-AF15-7F2184698B4E}"/>
    <dgm:cxn modelId="{1DF1CB51-2FB3-4925-B4F1-FA449CEDBBB1}" type="presOf" srcId="{6DCF663B-6FE7-4E9F-B398-8565A1857B8B}" destId="{5D3D0880-4C35-4566-8334-9D90F5D9141C}" srcOrd="0" destOrd="0" presId="urn:microsoft.com/office/officeart/2005/8/layout/vList2"/>
    <dgm:cxn modelId="{73A7550D-42F7-43C0-B90A-EE3697734A43}" type="presOf" srcId="{782E4286-0096-40BC-A70C-90B0F4F5B79F}" destId="{73A3B74F-284B-445E-BB8E-832EDCB3F113}" srcOrd="0" destOrd="0" presId="urn:microsoft.com/office/officeart/2005/8/layout/vList2"/>
    <dgm:cxn modelId="{2754E820-9109-4E04-A565-9429CA59C3E7}" type="presOf" srcId="{67F7ADDB-1A22-4189-AFFA-BF7FB8AE2467}" destId="{20674A52-B6C6-4987-AE4A-B931B16497F9}" srcOrd="0" destOrd="0" presId="urn:microsoft.com/office/officeart/2005/8/layout/vList2"/>
    <dgm:cxn modelId="{D0054AB6-7F62-4F98-97B6-1287049CE473}" type="presOf" srcId="{1668F215-8EB6-4EE9-9528-E9546BB075D5}" destId="{1147785C-8D0E-4278-84FD-9A2276EAAA2A}" srcOrd="0" destOrd="0" presId="urn:microsoft.com/office/officeart/2005/8/layout/vList2"/>
    <dgm:cxn modelId="{6FBB325C-9614-4302-9F9E-CD9E0632C3A9}" type="presOf" srcId="{C305697D-D823-4504-92CD-6288F7607EFC}" destId="{C247C573-6402-43D9-B4B1-C0E8E63D4FF8}" srcOrd="0" destOrd="0" presId="urn:microsoft.com/office/officeart/2005/8/layout/vList2"/>
    <dgm:cxn modelId="{2A76D73C-E157-4F7F-873B-8D2B5DD95B07}" srcId="{85D120E8-E9DE-400B-84D0-B9651CAD2E78}" destId="{9D51AF78-22AF-41ED-A149-38276806607D}" srcOrd="2" destOrd="0" parTransId="{AF1E6F18-DD35-4282-8C1E-0384E8684125}" sibTransId="{BCCA04D9-8D08-4792-A046-89244B2D0FEB}"/>
    <dgm:cxn modelId="{C108D36E-4EA8-4953-A0C2-C1BB77A1BD45}" srcId="{85D120E8-E9DE-400B-84D0-B9651CAD2E78}" destId="{67F7ADDB-1A22-4189-AFFA-BF7FB8AE2467}" srcOrd="3" destOrd="0" parTransId="{E313DF32-3D5D-4536-8CC0-27E7E0B7B63D}" sibTransId="{70389983-D83C-4FB9-8583-E18B5B68E38E}"/>
    <dgm:cxn modelId="{976E4370-B853-4428-B37C-D62AE1D7A782}" type="presOf" srcId="{B3F05C88-384D-49D5-B49F-E383E55C15AE}" destId="{E42573CB-0516-4692-A1A8-0B7DEE3DF574}" srcOrd="0" destOrd="0" presId="urn:microsoft.com/office/officeart/2005/8/layout/vList2"/>
    <dgm:cxn modelId="{B4291690-4F55-4F7B-921D-49A508E88549}" srcId="{782E4286-0096-40BC-A70C-90B0F4F5B79F}" destId="{6DCF663B-6FE7-4E9F-B398-8565A1857B8B}" srcOrd="0" destOrd="0" parTransId="{545FEBD6-4E97-4A93-902B-238AFE883930}" sibTransId="{3F729000-9D5F-495E-B6F3-C46D7C63D930}"/>
    <dgm:cxn modelId="{B6898428-1172-4A18-AB15-BC5836C8451E}" srcId="{85D120E8-E9DE-400B-84D0-B9651CAD2E78}" destId="{532A1BC4-AF1D-449F-A6E1-6B1C41B2C39A}" srcOrd="1" destOrd="0" parTransId="{8385F510-8C9B-4FB6-A19C-0088027D163F}" sibTransId="{32D261E3-2F29-441D-BED4-0BBAD686DD4F}"/>
    <dgm:cxn modelId="{E4756B33-C881-4624-81D2-FE6A5007B8C5}" srcId="{85D120E8-E9DE-400B-84D0-B9651CAD2E78}" destId="{3B0EB8F9-01D2-4F1B-B947-4A7B4C2AF63A}" srcOrd="4" destOrd="0" parTransId="{BBA1820B-6798-4A59-9659-CE208A246F08}" sibTransId="{3D6F542B-475F-41DF-BC8F-B20D80EC62CF}"/>
    <dgm:cxn modelId="{ED096FDC-B2D4-45A2-813E-DE40585F76A1}" srcId="{85D120E8-E9DE-400B-84D0-B9651CAD2E78}" destId="{782E4286-0096-40BC-A70C-90B0F4F5B79F}" srcOrd="0" destOrd="0" parTransId="{2C172784-7D9F-4DA7-BDF4-F8F12FC6EADF}" sibTransId="{0CCE214A-5456-4B4A-8454-6E0AE2C9C6C2}"/>
    <dgm:cxn modelId="{76B0C6C7-3A2F-4BAE-B94C-D6A09AC73700}" type="presOf" srcId="{A71DA8A6-C9C6-4247-A669-AC7CE3FFEE0E}" destId="{3B5AA558-FA7F-4822-916F-C549FBDD535B}" srcOrd="0" destOrd="2" presId="urn:microsoft.com/office/officeart/2005/8/layout/vList2"/>
    <dgm:cxn modelId="{073B7357-966D-4E2C-853E-85FC3A2F6354}" type="presOf" srcId="{85D120E8-E9DE-400B-84D0-B9651CAD2E78}" destId="{BDF625B8-20D6-4DD8-A9BD-81305F43308C}" srcOrd="0" destOrd="0" presId="urn:microsoft.com/office/officeart/2005/8/layout/vList2"/>
    <dgm:cxn modelId="{1C82F592-008E-48F9-B9C6-67F714A2A8CE}" type="presOf" srcId="{CD59E2A3-B9AE-4F08-94D2-EEC496FE316A}" destId="{1147785C-8D0E-4278-84FD-9A2276EAAA2A}" srcOrd="0" destOrd="2" presId="urn:microsoft.com/office/officeart/2005/8/layout/vList2"/>
    <dgm:cxn modelId="{56C0C839-370C-4A88-860B-FDF0A861A1F2}" srcId="{67F7ADDB-1A22-4189-AFFA-BF7FB8AE2467}" destId="{1FFE7A95-0592-4B4F-9C2F-9DA107FFCF9E}" srcOrd="3" destOrd="0" parTransId="{57782D87-3767-46BB-BDD2-90C3C29EBD5B}" sibTransId="{2E65ED56-8073-4219-9173-1620BD8F4FB0}"/>
    <dgm:cxn modelId="{487EC5A1-B96B-4BDF-942A-56BCB7807619}" type="presOf" srcId="{B54777B9-9E5A-4F50-96AB-ACB384C319BE}" destId="{1147785C-8D0E-4278-84FD-9A2276EAAA2A}" srcOrd="0" destOrd="1" presId="urn:microsoft.com/office/officeart/2005/8/layout/vList2"/>
    <dgm:cxn modelId="{27E21544-46B5-4EDE-AEAA-DED61FA78754}" type="presParOf" srcId="{BDF625B8-20D6-4DD8-A9BD-81305F43308C}" destId="{73A3B74F-284B-445E-BB8E-832EDCB3F113}" srcOrd="0" destOrd="0" presId="urn:microsoft.com/office/officeart/2005/8/layout/vList2"/>
    <dgm:cxn modelId="{616E5C9F-4371-4974-91ED-88DD86A764EC}" type="presParOf" srcId="{BDF625B8-20D6-4DD8-A9BD-81305F43308C}" destId="{5D3D0880-4C35-4566-8334-9D90F5D9141C}" srcOrd="1" destOrd="0" presId="urn:microsoft.com/office/officeart/2005/8/layout/vList2"/>
    <dgm:cxn modelId="{998ABEF2-0EB5-4974-BE39-1878BB66BA86}" type="presParOf" srcId="{BDF625B8-20D6-4DD8-A9BD-81305F43308C}" destId="{2780EDD3-ADD1-46F9-A40C-78AFED612F85}" srcOrd="2" destOrd="0" presId="urn:microsoft.com/office/officeart/2005/8/layout/vList2"/>
    <dgm:cxn modelId="{44A1CDF9-EBF2-4058-BC27-8616F33069F6}" type="presParOf" srcId="{BDF625B8-20D6-4DD8-A9BD-81305F43308C}" destId="{E42573CB-0516-4692-A1A8-0B7DEE3DF574}" srcOrd="3" destOrd="0" presId="urn:microsoft.com/office/officeart/2005/8/layout/vList2"/>
    <dgm:cxn modelId="{E3618695-6860-49BD-BF0D-664596E8947A}" type="presParOf" srcId="{BDF625B8-20D6-4DD8-A9BD-81305F43308C}" destId="{3A5E61DC-0C7B-4E9D-894B-B51F58329E39}" srcOrd="4" destOrd="0" presId="urn:microsoft.com/office/officeart/2005/8/layout/vList2"/>
    <dgm:cxn modelId="{23EF6821-9FA1-433F-A263-DD01EF686BEB}" type="presParOf" srcId="{BDF625B8-20D6-4DD8-A9BD-81305F43308C}" destId="{1147785C-8D0E-4278-84FD-9A2276EAAA2A}" srcOrd="5" destOrd="0" presId="urn:microsoft.com/office/officeart/2005/8/layout/vList2"/>
    <dgm:cxn modelId="{4FD91BF6-8C8F-425F-9047-CCCE1D1A5BF1}" type="presParOf" srcId="{BDF625B8-20D6-4DD8-A9BD-81305F43308C}" destId="{20674A52-B6C6-4987-AE4A-B931B16497F9}" srcOrd="6" destOrd="0" presId="urn:microsoft.com/office/officeart/2005/8/layout/vList2"/>
    <dgm:cxn modelId="{B005FE79-8E17-4F5F-8FAD-8D60E241E657}" type="presParOf" srcId="{BDF625B8-20D6-4DD8-A9BD-81305F43308C}" destId="{3B5AA558-FA7F-4822-916F-C549FBDD535B}" srcOrd="7" destOrd="0" presId="urn:microsoft.com/office/officeart/2005/8/layout/vList2"/>
    <dgm:cxn modelId="{E3672D93-C7AC-4031-B49C-D92A3BD5E8D0}" type="presParOf" srcId="{BDF625B8-20D6-4DD8-A9BD-81305F43308C}" destId="{8F7DAE8E-BB7B-40FC-8B2C-A4FF3264DE3F}" srcOrd="8" destOrd="0" presId="urn:microsoft.com/office/officeart/2005/8/layout/vList2"/>
    <dgm:cxn modelId="{3EFBC5EC-75FF-41D9-A190-8F7D465F325B}" type="presParOf" srcId="{BDF625B8-20D6-4DD8-A9BD-81305F43308C}" destId="{C247C573-6402-43D9-B4B1-C0E8E63D4FF8}"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FAF3F0-BFBA-42C6-AA1B-E729FBDEA39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de-DE"/>
        </a:p>
      </dgm:t>
    </dgm:pt>
    <dgm:pt modelId="{D89EEA58-7033-4479-8FA2-42B51E96AB78}">
      <dgm:prSet phldrT="[Text]" custT="1"/>
      <dgm:spPr/>
      <dgm:t>
        <a:bodyPr/>
        <a:lstStyle/>
        <a:p>
          <a:r>
            <a:rPr lang="de-DE" sz="2600" dirty="0" smtClean="0">
              <a:latin typeface="Book Antiqua" panose="02040602050305030304" pitchFamily="18" charset="0"/>
            </a:rPr>
            <a:t>2- Streaming instability, a possible solution</a:t>
          </a:r>
          <a:endParaRPr lang="de-DE" sz="2600" dirty="0">
            <a:latin typeface="Book Antiqua" panose="02040602050305030304" pitchFamily="18" charset="0"/>
          </a:endParaRPr>
        </a:p>
      </dgm:t>
    </dgm:pt>
    <dgm:pt modelId="{D52F56A3-5993-4DAA-8611-A9D0CEB522C1}" type="parTrans" cxnId="{2A085AFC-EF3F-4721-8C44-2AD766F4FBAF}">
      <dgm:prSet/>
      <dgm:spPr/>
      <dgm:t>
        <a:bodyPr/>
        <a:lstStyle/>
        <a:p>
          <a:endParaRPr lang="de-DE"/>
        </a:p>
      </dgm:t>
    </dgm:pt>
    <dgm:pt modelId="{A624F517-F1D6-4F40-A1D8-0A7CAE02E74E}" type="sibTrans" cxnId="{2A085AFC-EF3F-4721-8C44-2AD766F4FBAF}">
      <dgm:prSet/>
      <dgm:spPr/>
      <dgm:t>
        <a:bodyPr/>
        <a:lstStyle/>
        <a:p>
          <a:endParaRPr lang="de-DE"/>
        </a:p>
      </dgm:t>
    </dgm:pt>
    <dgm:pt modelId="{5CA33AFE-E96D-4A3A-82B2-585114FF1EFA}" type="pres">
      <dgm:prSet presAssocID="{B3FAF3F0-BFBA-42C6-AA1B-E729FBDEA390}" presName="linear" presStyleCnt="0">
        <dgm:presLayoutVars>
          <dgm:dir/>
          <dgm:animLvl val="lvl"/>
          <dgm:resizeHandles val="exact"/>
        </dgm:presLayoutVars>
      </dgm:prSet>
      <dgm:spPr/>
      <dgm:t>
        <a:bodyPr/>
        <a:lstStyle/>
        <a:p>
          <a:endParaRPr lang="de-DE"/>
        </a:p>
      </dgm:t>
    </dgm:pt>
    <dgm:pt modelId="{B0789184-048A-45C1-99C6-C829DA6C8E6A}" type="pres">
      <dgm:prSet presAssocID="{D89EEA58-7033-4479-8FA2-42B51E96AB78}" presName="parentLin" presStyleCnt="0"/>
      <dgm:spPr/>
    </dgm:pt>
    <dgm:pt modelId="{E34535AE-BD58-4950-B8D1-524E107F1A20}" type="pres">
      <dgm:prSet presAssocID="{D89EEA58-7033-4479-8FA2-42B51E96AB78}" presName="parentLeftMargin" presStyleLbl="node1" presStyleIdx="0" presStyleCnt="1"/>
      <dgm:spPr/>
      <dgm:t>
        <a:bodyPr/>
        <a:lstStyle/>
        <a:p>
          <a:endParaRPr lang="de-DE"/>
        </a:p>
      </dgm:t>
    </dgm:pt>
    <dgm:pt modelId="{3DFEDD8E-F4A8-4D6A-A5EE-E5B2C305A982}" type="pres">
      <dgm:prSet presAssocID="{D89EEA58-7033-4479-8FA2-42B51E96AB78}" presName="parentText" presStyleLbl="node1" presStyleIdx="0" presStyleCnt="1" custScaleX="115720">
        <dgm:presLayoutVars>
          <dgm:chMax val="0"/>
          <dgm:bulletEnabled val="1"/>
        </dgm:presLayoutVars>
      </dgm:prSet>
      <dgm:spPr/>
      <dgm:t>
        <a:bodyPr/>
        <a:lstStyle/>
        <a:p>
          <a:endParaRPr lang="de-DE"/>
        </a:p>
      </dgm:t>
    </dgm:pt>
    <dgm:pt modelId="{7652507E-8F33-47EA-BF7B-7F3FCA093F45}" type="pres">
      <dgm:prSet presAssocID="{D89EEA58-7033-4479-8FA2-42B51E96AB78}" presName="negativeSpace" presStyleCnt="0"/>
      <dgm:spPr/>
    </dgm:pt>
    <dgm:pt modelId="{EE53FAD0-7124-431B-8FC2-64DF84671CBF}" type="pres">
      <dgm:prSet presAssocID="{D89EEA58-7033-4479-8FA2-42B51E96AB78}" presName="childText" presStyleLbl="conFgAcc1" presStyleIdx="0" presStyleCnt="1" custScaleX="87563">
        <dgm:presLayoutVars>
          <dgm:bulletEnabled val="1"/>
        </dgm:presLayoutVars>
      </dgm:prSet>
      <dgm:spPr/>
    </dgm:pt>
  </dgm:ptLst>
  <dgm:cxnLst>
    <dgm:cxn modelId="{29F5F80E-C57C-4498-A9E5-1B5B1246A3DB}" type="presOf" srcId="{B3FAF3F0-BFBA-42C6-AA1B-E729FBDEA390}" destId="{5CA33AFE-E96D-4A3A-82B2-585114FF1EFA}" srcOrd="0" destOrd="0" presId="urn:microsoft.com/office/officeart/2005/8/layout/list1"/>
    <dgm:cxn modelId="{A163DC2E-5D47-4DF4-8885-291EA1DA3DA7}" type="presOf" srcId="{D89EEA58-7033-4479-8FA2-42B51E96AB78}" destId="{E34535AE-BD58-4950-B8D1-524E107F1A20}" srcOrd="0" destOrd="0" presId="urn:microsoft.com/office/officeart/2005/8/layout/list1"/>
    <dgm:cxn modelId="{2A085AFC-EF3F-4721-8C44-2AD766F4FBAF}" srcId="{B3FAF3F0-BFBA-42C6-AA1B-E729FBDEA390}" destId="{D89EEA58-7033-4479-8FA2-42B51E96AB78}" srcOrd="0" destOrd="0" parTransId="{D52F56A3-5993-4DAA-8611-A9D0CEB522C1}" sibTransId="{A624F517-F1D6-4F40-A1D8-0A7CAE02E74E}"/>
    <dgm:cxn modelId="{81FE1D9B-7FA0-498A-B427-5652CC913564}" type="presOf" srcId="{D89EEA58-7033-4479-8FA2-42B51E96AB78}" destId="{3DFEDD8E-F4A8-4D6A-A5EE-E5B2C305A982}" srcOrd="1" destOrd="0" presId="urn:microsoft.com/office/officeart/2005/8/layout/list1"/>
    <dgm:cxn modelId="{54CA0617-5BD9-420C-9D40-8E04614E2CA0}" type="presParOf" srcId="{5CA33AFE-E96D-4A3A-82B2-585114FF1EFA}" destId="{B0789184-048A-45C1-99C6-C829DA6C8E6A}" srcOrd="0" destOrd="0" presId="urn:microsoft.com/office/officeart/2005/8/layout/list1"/>
    <dgm:cxn modelId="{A8BC375C-DB7F-4EBF-9A8C-8DA2C25566D8}" type="presParOf" srcId="{B0789184-048A-45C1-99C6-C829DA6C8E6A}" destId="{E34535AE-BD58-4950-B8D1-524E107F1A20}" srcOrd="0" destOrd="0" presId="urn:microsoft.com/office/officeart/2005/8/layout/list1"/>
    <dgm:cxn modelId="{7DC5BE22-87B3-4E32-9D4C-EF9C6E89572B}" type="presParOf" srcId="{B0789184-048A-45C1-99C6-C829DA6C8E6A}" destId="{3DFEDD8E-F4A8-4D6A-A5EE-E5B2C305A982}" srcOrd="1" destOrd="0" presId="urn:microsoft.com/office/officeart/2005/8/layout/list1"/>
    <dgm:cxn modelId="{577A512A-D8BC-4623-989F-2282C133CC85}" type="presParOf" srcId="{5CA33AFE-E96D-4A3A-82B2-585114FF1EFA}" destId="{7652507E-8F33-47EA-BF7B-7F3FCA093F45}" srcOrd="1" destOrd="0" presId="urn:microsoft.com/office/officeart/2005/8/layout/list1"/>
    <dgm:cxn modelId="{FA0762EF-0ED8-4C2B-AB1C-CA5CC9426CF3}" type="presParOf" srcId="{5CA33AFE-E96D-4A3A-82B2-585114FF1EFA}" destId="{EE53FAD0-7124-431B-8FC2-64DF84671CB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FAF3F0-BFBA-42C6-AA1B-E729FBDEA39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de-DE"/>
        </a:p>
      </dgm:t>
    </dgm:pt>
    <dgm:pt modelId="{D89EEA58-7033-4479-8FA2-42B51E96AB78}">
      <dgm:prSet phldrT="[Text]" custT="1"/>
      <dgm:spPr/>
      <dgm:t>
        <a:bodyPr/>
        <a:lstStyle/>
        <a:p>
          <a:r>
            <a:rPr lang="de-DE" sz="2700" dirty="0" smtClean="0">
              <a:latin typeface="Book Antiqua" panose="02040602050305030304" pitchFamily="18" charset="0"/>
            </a:rPr>
            <a:t>3- The lab </a:t>
          </a:r>
          <a:r>
            <a:rPr lang="de-DE" sz="2700" dirty="0" err="1" smtClean="0">
              <a:latin typeface="Book Antiqua" panose="02040602050305030304" pitchFamily="18" charset="0"/>
            </a:rPr>
            <a:t>setup</a:t>
          </a:r>
          <a:endParaRPr lang="de-DE" sz="2700" dirty="0">
            <a:latin typeface="Book Antiqua" panose="02040602050305030304" pitchFamily="18" charset="0"/>
          </a:endParaRPr>
        </a:p>
      </dgm:t>
    </dgm:pt>
    <dgm:pt modelId="{D52F56A3-5993-4DAA-8611-A9D0CEB522C1}" type="parTrans" cxnId="{2A085AFC-EF3F-4721-8C44-2AD766F4FBAF}">
      <dgm:prSet/>
      <dgm:spPr/>
      <dgm:t>
        <a:bodyPr/>
        <a:lstStyle/>
        <a:p>
          <a:endParaRPr lang="de-DE"/>
        </a:p>
      </dgm:t>
    </dgm:pt>
    <dgm:pt modelId="{A624F517-F1D6-4F40-A1D8-0A7CAE02E74E}" type="sibTrans" cxnId="{2A085AFC-EF3F-4721-8C44-2AD766F4FBAF}">
      <dgm:prSet/>
      <dgm:spPr/>
      <dgm:t>
        <a:bodyPr/>
        <a:lstStyle/>
        <a:p>
          <a:endParaRPr lang="de-DE"/>
        </a:p>
      </dgm:t>
    </dgm:pt>
    <dgm:pt modelId="{5CA33AFE-E96D-4A3A-82B2-585114FF1EFA}" type="pres">
      <dgm:prSet presAssocID="{B3FAF3F0-BFBA-42C6-AA1B-E729FBDEA390}" presName="linear" presStyleCnt="0">
        <dgm:presLayoutVars>
          <dgm:dir/>
          <dgm:animLvl val="lvl"/>
          <dgm:resizeHandles val="exact"/>
        </dgm:presLayoutVars>
      </dgm:prSet>
      <dgm:spPr/>
      <dgm:t>
        <a:bodyPr/>
        <a:lstStyle/>
        <a:p>
          <a:endParaRPr lang="de-DE"/>
        </a:p>
      </dgm:t>
    </dgm:pt>
    <dgm:pt modelId="{B0789184-048A-45C1-99C6-C829DA6C8E6A}" type="pres">
      <dgm:prSet presAssocID="{D89EEA58-7033-4479-8FA2-42B51E96AB78}" presName="parentLin" presStyleCnt="0"/>
      <dgm:spPr/>
    </dgm:pt>
    <dgm:pt modelId="{E34535AE-BD58-4950-B8D1-524E107F1A20}" type="pres">
      <dgm:prSet presAssocID="{D89EEA58-7033-4479-8FA2-42B51E96AB78}" presName="parentLeftMargin" presStyleLbl="node1" presStyleIdx="0" presStyleCnt="1"/>
      <dgm:spPr/>
      <dgm:t>
        <a:bodyPr/>
        <a:lstStyle/>
        <a:p>
          <a:endParaRPr lang="de-DE"/>
        </a:p>
      </dgm:t>
    </dgm:pt>
    <dgm:pt modelId="{3DFEDD8E-F4A8-4D6A-A5EE-E5B2C305A982}" type="pres">
      <dgm:prSet presAssocID="{D89EEA58-7033-4479-8FA2-42B51E96AB78}" presName="parentText" presStyleLbl="node1" presStyleIdx="0" presStyleCnt="1" custScaleX="109721">
        <dgm:presLayoutVars>
          <dgm:chMax val="0"/>
          <dgm:bulletEnabled val="1"/>
        </dgm:presLayoutVars>
      </dgm:prSet>
      <dgm:spPr/>
      <dgm:t>
        <a:bodyPr/>
        <a:lstStyle/>
        <a:p>
          <a:endParaRPr lang="de-DE"/>
        </a:p>
      </dgm:t>
    </dgm:pt>
    <dgm:pt modelId="{7652507E-8F33-47EA-BF7B-7F3FCA093F45}" type="pres">
      <dgm:prSet presAssocID="{D89EEA58-7033-4479-8FA2-42B51E96AB78}" presName="negativeSpace" presStyleCnt="0"/>
      <dgm:spPr/>
    </dgm:pt>
    <dgm:pt modelId="{EE53FAD0-7124-431B-8FC2-64DF84671CBF}" type="pres">
      <dgm:prSet presAssocID="{D89EEA58-7033-4479-8FA2-42B51E96AB78}" presName="childText" presStyleLbl="conFgAcc1" presStyleIdx="0" presStyleCnt="1" custScaleX="87563">
        <dgm:presLayoutVars>
          <dgm:bulletEnabled val="1"/>
        </dgm:presLayoutVars>
      </dgm:prSet>
      <dgm:spPr/>
    </dgm:pt>
  </dgm:ptLst>
  <dgm:cxnLst>
    <dgm:cxn modelId="{B61A80AB-1C06-4EE7-9897-DF3CBDF198C6}" type="presOf" srcId="{D89EEA58-7033-4479-8FA2-42B51E96AB78}" destId="{3DFEDD8E-F4A8-4D6A-A5EE-E5B2C305A982}" srcOrd="1" destOrd="0" presId="urn:microsoft.com/office/officeart/2005/8/layout/list1"/>
    <dgm:cxn modelId="{A96FAA9D-62A7-4721-8432-175150DEF8BD}" type="presOf" srcId="{D89EEA58-7033-4479-8FA2-42B51E96AB78}" destId="{E34535AE-BD58-4950-B8D1-524E107F1A20}" srcOrd="0" destOrd="0" presId="urn:microsoft.com/office/officeart/2005/8/layout/list1"/>
    <dgm:cxn modelId="{5BC9C853-D2C0-4AD4-AA18-3399591E5C4F}" type="presOf" srcId="{B3FAF3F0-BFBA-42C6-AA1B-E729FBDEA390}" destId="{5CA33AFE-E96D-4A3A-82B2-585114FF1EFA}" srcOrd="0" destOrd="0" presId="urn:microsoft.com/office/officeart/2005/8/layout/list1"/>
    <dgm:cxn modelId="{2A085AFC-EF3F-4721-8C44-2AD766F4FBAF}" srcId="{B3FAF3F0-BFBA-42C6-AA1B-E729FBDEA390}" destId="{D89EEA58-7033-4479-8FA2-42B51E96AB78}" srcOrd="0" destOrd="0" parTransId="{D52F56A3-5993-4DAA-8611-A9D0CEB522C1}" sibTransId="{A624F517-F1D6-4F40-A1D8-0A7CAE02E74E}"/>
    <dgm:cxn modelId="{16E8BEF7-5899-46B8-AC63-057B96EB6329}" type="presParOf" srcId="{5CA33AFE-E96D-4A3A-82B2-585114FF1EFA}" destId="{B0789184-048A-45C1-99C6-C829DA6C8E6A}" srcOrd="0" destOrd="0" presId="urn:microsoft.com/office/officeart/2005/8/layout/list1"/>
    <dgm:cxn modelId="{06545AAF-81F3-472C-8EB7-84178ED59D97}" type="presParOf" srcId="{B0789184-048A-45C1-99C6-C829DA6C8E6A}" destId="{E34535AE-BD58-4950-B8D1-524E107F1A20}" srcOrd="0" destOrd="0" presId="urn:microsoft.com/office/officeart/2005/8/layout/list1"/>
    <dgm:cxn modelId="{F9E155C2-0D88-4EF4-AB67-C8D1DBB4A582}" type="presParOf" srcId="{B0789184-048A-45C1-99C6-C829DA6C8E6A}" destId="{3DFEDD8E-F4A8-4D6A-A5EE-E5B2C305A982}" srcOrd="1" destOrd="0" presId="urn:microsoft.com/office/officeart/2005/8/layout/list1"/>
    <dgm:cxn modelId="{6BF16842-6EEC-430F-84EE-03C508C9ED94}" type="presParOf" srcId="{5CA33AFE-E96D-4A3A-82B2-585114FF1EFA}" destId="{7652507E-8F33-47EA-BF7B-7F3FCA093F45}" srcOrd="1" destOrd="0" presId="urn:microsoft.com/office/officeart/2005/8/layout/list1"/>
    <dgm:cxn modelId="{EE8DBEF9-141E-44B6-B372-24C4735D675F}" type="presParOf" srcId="{5CA33AFE-E96D-4A3A-82B2-585114FF1EFA}" destId="{EE53FAD0-7124-431B-8FC2-64DF84671CB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FAF3F0-BFBA-42C6-AA1B-E729FBDEA39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de-DE"/>
        </a:p>
      </dgm:t>
    </dgm:pt>
    <dgm:pt modelId="{D89EEA58-7033-4479-8FA2-42B51E96AB78}">
      <dgm:prSet phldrT="[Text]" custT="1"/>
      <dgm:spPr/>
      <dgm:t>
        <a:bodyPr/>
        <a:lstStyle/>
        <a:p>
          <a:r>
            <a:rPr lang="de-DE" sz="2700" dirty="0" smtClean="0">
              <a:latin typeface="Book Antiqua" panose="02040602050305030304" pitchFamily="18" charset="0"/>
            </a:rPr>
            <a:t>4- Experiments and Results</a:t>
          </a:r>
          <a:endParaRPr lang="de-DE" sz="2700" dirty="0">
            <a:latin typeface="Book Antiqua" panose="02040602050305030304" pitchFamily="18" charset="0"/>
          </a:endParaRPr>
        </a:p>
      </dgm:t>
    </dgm:pt>
    <dgm:pt modelId="{D52F56A3-5993-4DAA-8611-A9D0CEB522C1}" type="parTrans" cxnId="{2A085AFC-EF3F-4721-8C44-2AD766F4FBAF}">
      <dgm:prSet/>
      <dgm:spPr/>
      <dgm:t>
        <a:bodyPr/>
        <a:lstStyle/>
        <a:p>
          <a:endParaRPr lang="de-DE"/>
        </a:p>
      </dgm:t>
    </dgm:pt>
    <dgm:pt modelId="{A624F517-F1D6-4F40-A1D8-0A7CAE02E74E}" type="sibTrans" cxnId="{2A085AFC-EF3F-4721-8C44-2AD766F4FBAF}">
      <dgm:prSet/>
      <dgm:spPr/>
      <dgm:t>
        <a:bodyPr/>
        <a:lstStyle/>
        <a:p>
          <a:endParaRPr lang="de-DE"/>
        </a:p>
      </dgm:t>
    </dgm:pt>
    <dgm:pt modelId="{5CA33AFE-E96D-4A3A-82B2-585114FF1EFA}" type="pres">
      <dgm:prSet presAssocID="{B3FAF3F0-BFBA-42C6-AA1B-E729FBDEA390}" presName="linear" presStyleCnt="0">
        <dgm:presLayoutVars>
          <dgm:dir/>
          <dgm:animLvl val="lvl"/>
          <dgm:resizeHandles val="exact"/>
        </dgm:presLayoutVars>
      </dgm:prSet>
      <dgm:spPr/>
      <dgm:t>
        <a:bodyPr/>
        <a:lstStyle/>
        <a:p>
          <a:endParaRPr lang="de-DE"/>
        </a:p>
      </dgm:t>
    </dgm:pt>
    <dgm:pt modelId="{B0789184-048A-45C1-99C6-C829DA6C8E6A}" type="pres">
      <dgm:prSet presAssocID="{D89EEA58-7033-4479-8FA2-42B51E96AB78}" presName="parentLin" presStyleCnt="0"/>
      <dgm:spPr/>
    </dgm:pt>
    <dgm:pt modelId="{E34535AE-BD58-4950-B8D1-524E107F1A20}" type="pres">
      <dgm:prSet presAssocID="{D89EEA58-7033-4479-8FA2-42B51E96AB78}" presName="parentLeftMargin" presStyleLbl="node1" presStyleIdx="0" presStyleCnt="1"/>
      <dgm:spPr/>
      <dgm:t>
        <a:bodyPr/>
        <a:lstStyle/>
        <a:p>
          <a:endParaRPr lang="de-DE"/>
        </a:p>
      </dgm:t>
    </dgm:pt>
    <dgm:pt modelId="{3DFEDD8E-F4A8-4D6A-A5EE-E5B2C305A982}" type="pres">
      <dgm:prSet presAssocID="{D89EEA58-7033-4479-8FA2-42B51E96AB78}" presName="parentText" presStyleLbl="node1" presStyleIdx="0" presStyleCnt="1" custScaleX="109721">
        <dgm:presLayoutVars>
          <dgm:chMax val="0"/>
          <dgm:bulletEnabled val="1"/>
        </dgm:presLayoutVars>
      </dgm:prSet>
      <dgm:spPr/>
      <dgm:t>
        <a:bodyPr/>
        <a:lstStyle/>
        <a:p>
          <a:endParaRPr lang="de-DE"/>
        </a:p>
      </dgm:t>
    </dgm:pt>
    <dgm:pt modelId="{7652507E-8F33-47EA-BF7B-7F3FCA093F45}" type="pres">
      <dgm:prSet presAssocID="{D89EEA58-7033-4479-8FA2-42B51E96AB78}" presName="negativeSpace" presStyleCnt="0"/>
      <dgm:spPr/>
    </dgm:pt>
    <dgm:pt modelId="{EE53FAD0-7124-431B-8FC2-64DF84671CBF}" type="pres">
      <dgm:prSet presAssocID="{D89EEA58-7033-4479-8FA2-42B51E96AB78}" presName="childText" presStyleLbl="conFgAcc1" presStyleIdx="0" presStyleCnt="1" custScaleX="87563">
        <dgm:presLayoutVars>
          <dgm:bulletEnabled val="1"/>
        </dgm:presLayoutVars>
      </dgm:prSet>
      <dgm:spPr/>
    </dgm:pt>
  </dgm:ptLst>
  <dgm:cxnLst>
    <dgm:cxn modelId="{88300030-2E55-4046-832D-C8937816D34F}" type="presOf" srcId="{D89EEA58-7033-4479-8FA2-42B51E96AB78}" destId="{3DFEDD8E-F4A8-4D6A-A5EE-E5B2C305A982}" srcOrd="1" destOrd="0" presId="urn:microsoft.com/office/officeart/2005/8/layout/list1"/>
    <dgm:cxn modelId="{450095CC-24D6-4C24-89C4-83CF0507785B}" type="presOf" srcId="{D89EEA58-7033-4479-8FA2-42B51E96AB78}" destId="{E34535AE-BD58-4950-B8D1-524E107F1A20}" srcOrd="0" destOrd="0" presId="urn:microsoft.com/office/officeart/2005/8/layout/list1"/>
    <dgm:cxn modelId="{6C39F17D-F562-42B2-947A-0BBF7055DF82}" type="presOf" srcId="{B3FAF3F0-BFBA-42C6-AA1B-E729FBDEA390}" destId="{5CA33AFE-E96D-4A3A-82B2-585114FF1EFA}" srcOrd="0" destOrd="0" presId="urn:microsoft.com/office/officeart/2005/8/layout/list1"/>
    <dgm:cxn modelId="{2A085AFC-EF3F-4721-8C44-2AD766F4FBAF}" srcId="{B3FAF3F0-BFBA-42C6-AA1B-E729FBDEA390}" destId="{D89EEA58-7033-4479-8FA2-42B51E96AB78}" srcOrd="0" destOrd="0" parTransId="{D52F56A3-5993-4DAA-8611-A9D0CEB522C1}" sibTransId="{A624F517-F1D6-4F40-A1D8-0A7CAE02E74E}"/>
    <dgm:cxn modelId="{53CC5422-2341-4003-AAA1-95E026B2053C}" type="presParOf" srcId="{5CA33AFE-E96D-4A3A-82B2-585114FF1EFA}" destId="{B0789184-048A-45C1-99C6-C829DA6C8E6A}" srcOrd="0" destOrd="0" presId="urn:microsoft.com/office/officeart/2005/8/layout/list1"/>
    <dgm:cxn modelId="{7B9F2B27-B8D2-499E-AC47-30B527EF79E8}" type="presParOf" srcId="{B0789184-048A-45C1-99C6-C829DA6C8E6A}" destId="{E34535AE-BD58-4950-B8D1-524E107F1A20}" srcOrd="0" destOrd="0" presId="urn:microsoft.com/office/officeart/2005/8/layout/list1"/>
    <dgm:cxn modelId="{3B4608A7-6887-41C2-A982-9F244CAF29A5}" type="presParOf" srcId="{B0789184-048A-45C1-99C6-C829DA6C8E6A}" destId="{3DFEDD8E-F4A8-4D6A-A5EE-E5B2C305A982}" srcOrd="1" destOrd="0" presId="urn:microsoft.com/office/officeart/2005/8/layout/list1"/>
    <dgm:cxn modelId="{2F8D44A9-EEB6-4FB5-B47B-2AB601C4F3C8}" type="presParOf" srcId="{5CA33AFE-E96D-4A3A-82B2-585114FF1EFA}" destId="{7652507E-8F33-47EA-BF7B-7F3FCA093F45}" srcOrd="1" destOrd="0" presId="urn:microsoft.com/office/officeart/2005/8/layout/list1"/>
    <dgm:cxn modelId="{C9989D55-8E13-466C-BB13-A51B218C013E}" type="presParOf" srcId="{5CA33AFE-E96D-4A3A-82B2-585114FF1EFA}" destId="{EE53FAD0-7124-431B-8FC2-64DF84671CB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FAF3F0-BFBA-42C6-AA1B-E729FBDEA39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de-DE"/>
        </a:p>
      </dgm:t>
    </dgm:pt>
    <dgm:pt modelId="{D89EEA58-7033-4479-8FA2-42B51E96AB78}">
      <dgm:prSet phldrT="[Text]" custT="1"/>
      <dgm:spPr/>
      <dgm:t>
        <a:bodyPr/>
        <a:lstStyle/>
        <a:p>
          <a:r>
            <a:rPr lang="de-DE" sz="2700" dirty="0" smtClean="0">
              <a:latin typeface="Book Antiqua" panose="02040602050305030304" pitchFamily="18" charset="0"/>
            </a:rPr>
            <a:t>5- Conclusion</a:t>
          </a:r>
          <a:endParaRPr lang="de-DE" sz="2700" dirty="0">
            <a:latin typeface="Book Antiqua" panose="02040602050305030304" pitchFamily="18" charset="0"/>
          </a:endParaRPr>
        </a:p>
      </dgm:t>
    </dgm:pt>
    <dgm:pt modelId="{D52F56A3-5993-4DAA-8611-A9D0CEB522C1}" type="parTrans" cxnId="{2A085AFC-EF3F-4721-8C44-2AD766F4FBAF}">
      <dgm:prSet/>
      <dgm:spPr/>
      <dgm:t>
        <a:bodyPr/>
        <a:lstStyle/>
        <a:p>
          <a:endParaRPr lang="de-DE"/>
        </a:p>
      </dgm:t>
    </dgm:pt>
    <dgm:pt modelId="{A624F517-F1D6-4F40-A1D8-0A7CAE02E74E}" type="sibTrans" cxnId="{2A085AFC-EF3F-4721-8C44-2AD766F4FBAF}">
      <dgm:prSet/>
      <dgm:spPr/>
      <dgm:t>
        <a:bodyPr/>
        <a:lstStyle/>
        <a:p>
          <a:endParaRPr lang="de-DE"/>
        </a:p>
      </dgm:t>
    </dgm:pt>
    <dgm:pt modelId="{5CA33AFE-E96D-4A3A-82B2-585114FF1EFA}" type="pres">
      <dgm:prSet presAssocID="{B3FAF3F0-BFBA-42C6-AA1B-E729FBDEA390}" presName="linear" presStyleCnt="0">
        <dgm:presLayoutVars>
          <dgm:dir/>
          <dgm:animLvl val="lvl"/>
          <dgm:resizeHandles val="exact"/>
        </dgm:presLayoutVars>
      </dgm:prSet>
      <dgm:spPr/>
      <dgm:t>
        <a:bodyPr/>
        <a:lstStyle/>
        <a:p>
          <a:endParaRPr lang="de-DE"/>
        </a:p>
      </dgm:t>
    </dgm:pt>
    <dgm:pt modelId="{B0789184-048A-45C1-99C6-C829DA6C8E6A}" type="pres">
      <dgm:prSet presAssocID="{D89EEA58-7033-4479-8FA2-42B51E96AB78}" presName="parentLin" presStyleCnt="0"/>
      <dgm:spPr/>
    </dgm:pt>
    <dgm:pt modelId="{E34535AE-BD58-4950-B8D1-524E107F1A20}" type="pres">
      <dgm:prSet presAssocID="{D89EEA58-7033-4479-8FA2-42B51E96AB78}" presName="parentLeftMargin" presStyleLbl="node1" presStyleIdx="0" presStyleCnt="1"/>
      <dgm:spPr/>
      <dgm:t>
        <a:bodyPr/>
        <a:lstStyle/>
        <a:p>
          <a:endParaRPr lang="de-DE"/>
        </a:p>
      </dgm:t>
    </dgm:pt>
    <dgm:pt modelId="{3DFEDD8E-F4A8-4D6A-A5EE-E5B2C305A982}" type="pres">
      <dgm:prSet presAssocID="{D89EEA58-7033-4479-8FA2-42B51E96AB78}" presName="parentText" presStyleLbl="node1" presStyleIdx="0" presStyleCnt="1" custScaleX="109721">
        <dgm:presLayoutVars>
          <dgm:chMax val="0"/>
          <dgm:bulletEnabled val="1"/>
        </dgm:presLayoutVars>
      </dgm:prSet>
      <dgm:spPr/>
      <dgm:t>
        <a:bodyPr/>
        <a:lstStyle/>
        <a:p>
          <a:endParaRPr lang="de-DE"/>
        </a:p>
      </dgm:t>
    </dgm:pt>
    <dgm:pt modelId="{7652507E-8F33-47EA-BF7B-7F3FCA093F45}" type="pres">
      <dgm:prSet presAssocID="{D89EEA58-7033-4479-8FA2-42B51E96AB78}" presName="negativeSpace" presStyleCnt="0"/>
      <dgm:spPr/>
    </dgm:pt>
    <dgm:pt modelId="{EE53FAD0-7124-431B-8FC2-64DF84671CBF}" type="pres">
      <dgm:prSet presAssocID="{D89EEA58-7033-4479-8FA2-42B51E96AB78}" presName="childText" presStyleLbl="conFgAcc1" presStyleIdx="0" presStyleCnt="1" custScaleX="87563">
        <dgm:presLayoutVars>
          <dgm:bulletEnabled val="1"/>
        </dgm:presLayoutVars>
      </dgm:prSet>
      <dgm:spPr/>
    </dgm:pt>
  </dgm:ptLst>
  <dgm:cxnLst>
    <dgm:cxn modelId="{E6A10D75-F0B1-4276-89ED-E0D92DD42817}" type="presOf" srcId="{B3FAF3F0-BFBA-42C6-AA1B-E729FBDEA390}" destId="{5CA33AFE-E96D-4A3A-82B2-585114FF1EFA}" srcOrd="0" destOrd="0" presId="urn:microsoft.com/office/officeart/2005/8/layout/list1"/>
    <dgm:cxn modelId="{25258923-0748-4BF8-BFE9-D3580FFE4762}" type="presOf" srcId="{D89EEA58-7033-4479-8FA2-42B51E96AB78}" destId="{3DFEDD8E-F4A8-4D6A-A5EE-E5B2C305A982}" srcOrd="1" destOrd="0" presId="urn:microsoft.com/office/officeart/2005/8/layout/list1"/>
    <dgm:cxn modelId="{2A085AFC-EF3F-4721-8C44-2AD766F4FBAF}" srcId="{B3FAF3F0-BFBA-42C6-AA1B-E729FBDEA390}" destId="{D89EEA58-7033-4479-8FA2-42B51E96AB78}" srcOrd="0" destOrd="0" parTransId="{D52F56A3-5993-4DAA-8611-A9D0CEB522C1}" sibTransId="{A624F517-F1D6-4F40-A1D8-0A7CAE02E74E}"/>
    <dgm:cxn modelId="{8AC9B2ED-C123-4FB1-9298-A0101F87083C}" type="presOf" srcId="{D89EEA58-7033-4479-8FA2-42B51E96AB78}" destId="{E34535AE-BD58-4950-B8D1-524E107F1A20}" srcOrd="0" destOrd="0" presId="urn:microsoft.com/office/officeart/2005/8/layout/list1"/>
    <dgm:cxn modelId="{7F40D8D6-B3DC-4A2B-BC0B-5A486182D1E7}" type="presParOf" srcId="{5CA33AFE-E96D-4A3A-82B2-585114FF1EFA}" destId="{B0789184-048A-45C1-99C6-C829DA6C8E6A}" srcOrd="0" destOrd="0" presId="urn:microsoft.com/office/officeart/2005/8/layout/list1"/>
    <dgm:cxn modelId="{AA5D2245-C6AF-4674-935B-98F73E76F9E9}" type="presParOf" srcId="{B0789184-048A-45C1-99C6-C829DA6C8E6A}" destId="{E34535AE-BD58-4950-B8D1-524E107F1A20}" srcOrd="0" destOrd="0" presId="urn:microsoft.com/office/officeart/2005/8/layout/list1"/>
    <dgm:cxn modelId="{37F0CD9D-ADC7-4150-A6BC-A15CE9E22D71}" type="presParOf" srcId="{B0789184-048A-45C1-99C6-C829DA6C8E6A}" destId="{3DFEDD8E-F4A8-4D6A-A5EE-E5B2C305A982}" srcOrd="1" destOrd="0" presId="urn:microsoft.com/office/officeart/2005/8/layout/list1"/>
    <dgm:cxn modelId="{2815D5D2-8228-45F1-B89B-F342B201E2A5}" type="presParOf" srcId="{5CA33AFE-E96D-4A3A-82B2-585114FF1EFA}" destId="{7652507E-8F33-47EA-BF7B-7F3FCA093F45}" srcOrd="1" destOrd="0" presId="urn:microsoft.com/office/officeart/2005/8/layout/list1"/>
    <dgm:cxn modelId="{B4F03DA9-3A1F-41DE-893C-09A5F7D17FAC}" type="presParOf" srcId="{5CA33AFE-E96D-4A3A-82B2-585114FF1EFA}" destId="{EE53FAD0-7124-431B-8FC2-64DF84671CB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7D275DAD-CB27-42B8-B977-12A703A88F73}" type="datetimeFigureOut">
              <a:rPr lang="de-DE" smtClean="0"/>
              <a:pPr/>
              <a:t>09.09.2014</a:t>
            </a:fld>
            <a:endParaRPr lang="de-DE"/>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r>
              <a:rPr lang="de-DE" smtClean="0"/>
              <a:t>dangerous</a:t>
            </a:r>
            <a:endParaRPr lang="de-DE"/>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EE26812-7AAF-4939-91B5-57693B7DEF68}" type="slidenum">
              <a:rPr lang="de-DE" smtClean="0"/>
              <a:pPr/>
              <a:t>‹#›</a:t>
            </a:fld>
            <a:endParaRPr lang="de-DE"/>
          </a:p>
        </p:txBody>
      </p:sp>
    </p:spTree>
    <p:extLst>
      <p:ext uri="{BB962C8B-B14F-4D97-AF65-F5344CB8AC3E}">
        <p14:creationId xmlns:p14="http://schemas.microsoft.com/office/powerpoint/2010/main" val="360702384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B51E6B38-23F4-4225-B89C-F9E0F5F8D7FA}" type="datetimeFigureOut">
              <a:rPr lang="de-DE" smtClean="0"/>
              <a:pPr/>
              <a:t>09.09.2014</a:t>
            </a:fld>
            <a:endParaRPr lang="de-D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r>
              <a:rPr lang="de-DE" smtClean="0"/>
              <a:t>dangerous</a:t>
            </a:r>
            <a:endParaRPr lang="de-DE"/>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1DDF207-3039-48A0-A479-4045ADF2A6F6}" type="slidenum">
              <a:rPr lang="de-DE" smtClean="0"/>
              <a:pPr/>
              <a:t>‹#›</a:t>
            </a:fld>
            <a:endParaRPr lang="de-DE"/>
          </a:p>
        </p:txBody>
      </p:sp>
    </p:spTree>
    <p:extLst>
      <p:ext uri="{BB962C8B-B14F-4D97-AF65-F5344CB8AC3E}">
        <p14:creationId xmlns:p14="http://schemas.microsoft.com/office/powerpoint/2010/main" val="283574493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81DDF207-3039-48A0-A479-4045ADF2A6F6}" type="slidenum">
              <a:rPr lang="de-DE" smtClean="0"/>
              <a:pPr/>
              <a:t>1</a:t>
            </a:fld>
            <a:endParaRPr lang="de-DE"/>
          </a:p>
        </p:txBody>
      </p:sp>
      <p:sp>
        <p:nvSpPr>
          <p:cNvPr id="5" name="Footer Placeholder 4"/>
          <p:cNvSpPr>
            <a:spLocks noGrp="1"/>
          </p:cNvSpPr>
          <p:nvPr>
            <p:ph type="ftr" sz="quarter" idx="11"/>
          </p:nvPr>
        </p:nvSpPr>
        <p:spPr/>
        <p:txBody>
          <a:bodyPr/>
          <a:lstStyle/>
          <a:p>
            <a:r>
              <a:rPr lang="de-DE" smtClean="0"/>
              <a:t>dangerous</a:t>
            </a:r>
            <a:endParaRPr lang="de-DE"/>
          </a:p>
        </p:txBody>
      </p:sp>
    </p:spTree>
    <p:extLst>
      <p:ext uri="{BB962C8B-B14F-4D97-AF65-F5344CB8AC3E}">
        <p14:creationId xmlns:p14="http://schemas.microsoft.com/office/powerpoint/2010/main" val="364545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2" y="1"/>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913754C-2BC1-4A6D-8A7F-8C2BA43B4F26}" type="datetime1">
              <a:rPr lang="de-DE" smtClean="0"/>
              <a:pPr/>
              <a:t>09.09.2014</a:t>
            </a:fld>
            <a:endParaRPr lang="de-DE"/>
          </a:p>
        </p:txBody>
      </p:sp>
      <p:sp>
        <p:nvSpPr>
          <p:cNvPr id="5" name="Footer Placeholder 4"/>
          <p:cNvSpPr>
            <a:spLocks noGrp="1"/>
          </p:cNvSpPr>
          <p:nvPr>
            <p:ph type="ftr" sz="quarter" idx="11"/>
          </p:nvPr>
        </p:nvSpPr>
        <p:spPr/>
        <p:txBody>
          <a:bodyPr/>
          <a:lstStyle/>
          <a:p>
            <a:r>
              <a:rPr lang="de-DE" smtClean="0"/>
              <a:t>dangerous</a:t>
            </a:r>
            <a:endParaRPr lang="de-DE"/>
          </a:p>
        </p:txBody>
      </p:sp>
      <p:sp>
        <p:nvSpPr>
          <p:cNvPr id="6" name="Slide Number Placeholder 5"/>
          <p:cNvSpPr>
            <a:spLocks noGrp="1"/>
          </p:cNvSpPr>
          <p:nvPr>
            <p:ph type="sldNum" sz="quarter" idx="12"/>
          </p:nvPr>
        </p:nvSpPr>
        <p:spPr/>
        <p:txBody>
          <a:bodyPr/>
          <a:lstStyle/>
          <a:p>
            <a:fld id="{53B3D204-C956-400B-9D6A-B2DA151861EA}" type="slidenum">
              <a:rPr lang="de-DE" smtClean="0"/>
              <a:pPr/>
              <a:t>‹#›</a:t>
            </a:fld>
            <a:endParaRPr lang="de-DE"/>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588D66F-B92C-47B1-BDCD-DF4B09DF5BA5}" type="datetime1">
              <a:rPr lang="de-DE" smtClean="0"/>
              <a:pPr/>
              <a:t>09.09.2014</a:t>
            </a:fld>
            <a:endParaRPr lang="de-DE"/>
          </a:p>
        </p:txBody>
      </p:sp>
      <p:sp>
        <p:nvSpPr>
          <p:cNvPr id="5" name="Footer Placeholder 4"/>
          <p:cNvSpPr>
            <a:spLocks noGrp="1"/>
          </p:cNvSpPr>
          <p:nvPr>
            <p:ph type="ftr" sz="quarter" idx="11"/>
          </p:nvPr>
        </p:nvSpPr>
        <p:spPr/>
        <p:txBody>
          <a:bodyPr/>
          <a:lstStyle/>
          <a:p>
            <a:r>
              <a:rPr lang="de-DE" smtClean="0"/>
              <a:t>dangerous</a:t>
            </a:r>
            <a:endParaRPr lang="de-DE"/>
          </a:p>
        </p:txBody>
      </p:sp>
      <p:sp>
        <p:nvSpPr>
          <p:cNvPr id="6" name="Slide Number Placeholder 5"/>
          <p:cNvSpPr>
            <a:spLocks noGrp="1"/>
          </p:cNvSpPr>
          <p:nvPr>
            <p:ph type="sldNum" sz="quarter" idx="12"/>
          </p:nvPr>
        </p:nvSpPr>
        <p:spPr/>
        <p:txBody>
          <a:bodyPr/>
          <a:lstStyle/>
          <a:p>
            <a:fld id="{53B3D204-C956-400B-9D6A-B2DA151861EA}" type="slidenum">
              <a:rPr lang="de-DE" smtClean="0"/>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2"/>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72108F8-E443-4EC1-BF6D-5067BE9D6DE8}" type="datetime1">
              <a:rPr lang="de-DE" smtClean="0"/>
              <a:pPr/>
              <a:t>09.09.2014</a:t>
            </a:fld>
            <a:endParaRPr lang="de-DE"/>
          </a:p>
        </p:txBody>
      </p:sp>
      <p:sp>
        <p:nvSpPr>
          <p:cNvPr id="5" name="Footer Placeholder 4"/>
          <p:cNvSpPr>
            <a:spLocks noGrp="1"/>
          </p:cNvSpPr>
          <p:nvPr>
            <p:ph type="ftr" sz="quarter" idx="11"/>
          </p:nvPr>
        </p:nvSpPr>
        <p:spPr/>
        <p:txBody>
          <a:bodyPr/>
          <a:lstStyle/>
          <a:p>
            <a:r>
              <a:rPr lang="de-DE" smtClean="0"/>
              <a:t>dangerous</a:t>
            </a:r>
            <a:endParaRPr lang="de-DE"/>
          </a:p>
        </p:txBody>
      </p:sp>
      <p:sp>
        <p:nvSpPr>
          <p:cNvPr id="6" name="Slide Number Placeholder 5"/>
          <p:cNvSpPr>
            <a:spLocks noGrp="1"/>
          </p:cNvSpPr>
          <p:nvPr>
            <p:ph type="sldNum" sz="quarter" idx="12"/>
          </p:nvPr>
        </p:nvSpPr>
        <p:spPr/>
        <p:txBody>
          <a:bodyPr/>
          <a:lstStyle/>
          <a:p>
            <a:fld id="{53B3D204-C956-400B-9D6A-B2DA151861EA}"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FEA7AC-77D8-413C-892E-28AB99FFCE7C}" type="datetime1">
              <a:rPr lang="de-DE" smtClean="0"/>
              <a:pPr/>
              <a:t>09.09.2014</a:t>
            </a:fld>
            <a:endParaRPr lang="de-DE"/>
          </a:p>
        </p:txBody>
      </p:sp>
      <p:sp>
        <p:nvSpPr>
          <p:cNvPr id="6" name="Footer Placeholder 5"/>
          <p:cNvSpPr>
            <a:spLocks noGrp="1"/>
          </p:cNvSpPr>
          <p:nvPr>
            <p:ph type="ftr" sz="quarter" idx="11"/>
          </p:nvPr>
        </p:nvSpPr>
        <p:spPr/>
        <p:txBody>
          <a:bodyPr/>
          <a:lstStyle/>
          <a:p>
            <a:r>
              <a:rPr lang="de-DE" smtClean="0"/>
              <a:t>dangerous</a:t>
            </a:r>
            <a:endParaRPr lang="de-DE"/>
          </a:p>
        </p:txBody>
      </p:sp>
      <p:sp>
        <p:nvSpPr>
          <p:cNvPr id="7" name="Slide Number Placeholder 6"/>
          <p:cNvSpPr>
            <a:spLocks noGrp="1"/>
          </p:cNvSpPr>
          <p:nvPr>
            <p:ph type="sldNum" sz="quarter" idx="12"/>
          </p:nvPr>
        </p:nvSpPr>
        <p:spPr/>
        <p:txBody>
          <a:bodyPr/>
          <a:lstStyle/>
          <a:p>
            <a:fld id="{53B3D204-C956-400B-9D6A-B2DA151861EA}"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8"/>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7" y="1698988"/>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7"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5DCB3A-D050-4FC5-9951-053D4AD62046}" type="datetime1">
              <a:rPr lang="de-DE" smtClean="0"/>
              <a:pPr/>
              <a:t>09.09.2014</a:t>
            </a:fld>
            <a:endParaRPr lang="de-DE"/>
          </a:p>
        </p:txBody>
      </p:sp>
      <p:sp>
        <p:nvSpPr>
          <p:cNvPr id="8" name="Footer Placeholder 7"/>
          <p:cNvSpPr>
            <a:spLocks noGrp="1"/>
          </p:cNvSpPr>
          <p:nvPr>
            <p:ph type="ftr" sz="quarter" idx="11"/>
          </p:nvPr>
        </p:nvSpPr>
        <p:spPr/>
        <p:txBody>
          <a:bodyPr/>
          <a:lstStyle/>
          <a:p>
            <a:r>
              <a:rPr lang="de-DE" smtClean="0"/>
              <a:t>dangerous</a:t>
            </a:r>
            <a:endParaRPr lang="de-DE"/>
          </a:p>
        </p:txBody>
      </p:sp>
      <p:sp>
        <p:nvSpPr>
          <p:cNvPr id="9" name="Slide Number Placeholder 8"/>
          <p:cNvSpPr>
            <a:spLocks noGrp="1"/>
          </p:cNvSpPr>
          <p:nvPr>
            <p:ph type="sldNum" sz="quarter" idx="12"/>
          </p:nvPr>
        </p:nvSpPr>
        <p:spPr/>
        <p:txBody>
          <a:bodyPr/>
          <a:lstStyle/>
          <a:p>
            <a:fld id="{53B3D204-C956-400B-9D6A-B2DA151861EA}"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7F9BA1F-F16D-4399-8652-9D52A8169FA8}" type="datetime1">
              <a:rPr lang="de-DE" smtClean="0"/>
              <a:pPr/>
              <a:t>09.09.2014</a:t>
            </a:fld>
            <a:endParaRPr lang="de-DE"/>
          </a:p>
        </p:txBody>
      </p:sp>
      <p:sp>
        <p:nvSpPr>
          <p:cNvPr id="4" name="Footer Placeholder 3"/>
          <p:cNvSpPr>
            <a:spLocks noGrp="1"/>
          </p:cNvSpPr>
          <p:nvPr>
            <p:ph type="ftr" sz="quarter" idx="11"/>
          </p:nvPr>
        </p:nvSpPr>
        <p:spPr/>
        <p:txBody>
          <a:bodyPr/>
          <a:lstStyle/>
          <a:p>
            <a:r>
              <a:rPr lang="de-DE" smtClean="0"/>
              <a:t>dangerous</a:t>
            </a:r>
            <a:endParaRPr lang="de-DE"/>
          </a:p>
        </p:txBody>
      </p:sp>
      <p:sp>
        <p:nvSpPr>
          <p:cNvPr id="5" name="Slide Number Placeholder 4"/>
          <p:cNvSpPr>
            <a:spLocks noGrp="1"/>
          </p:cNvSpPr>
          <p:nvPr>
            <p:ph type="sldNum" sz="quarter" idx="12"/>
          </p:nvPr>
        </p:nvSpPr>
        <p:spPr/>
        <p:txBody>
          <a:bodyPr/>
          <a:lstStyle/>
          <a:p>
            <a:fld id="{53B3D204-C956-400B-9D6A-B2DA151861EA}"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B80F2-0082-4F0F-B9A5-4FD96D65ACCD}" type="datetime1">
              <a:rPr lang="de-DE" smtClean="0"/>
              <a:pPr/>
              <a:t>09.09.2014</a:t>
            </a:fld>
            <a:endParaRPr lang="de-DE"/>
          </a:p>
        </p:txBody>
      </p:sp>
      <p:sp>
        <p:nvSpPr>
          <p:cNvPr id="3" name="Footer Placeholder 2"/>
          <p:cNvSpPr>
            <a:spLocks noGrp="1"/>
          </p:cNvSpPr>
          <p:nvPr>
            <p:ph type="ftr" sz="quarter" idx="11"/>
          </p:nvPr>
        </p:nvSpPr>
        <p:spPr/>
        <p:txBody>
          <a:bodyPr/>
          <a:lstStyle/>
          <a:p>
            <a:r>
              <a:rPr lang="de-DE" smtClean="0"/>
              <a:t>dangerous</a:t>
            </a:r>
            <a:endParaRPr lang="de-DE"/>
          </a:p>
        </p:txBody>
      </p:sp>
      <p:sp>
        <p:nvSpPr>
          <p:cNvPr id="4" name="Slide Number Placeholder 3"/>
          <p:cNvSpPr>
            <a:spLocks noGrp="1"/>
          </p:cNvSpPr>
          <p:nvPr>
            <p:ph type="sldNum" sz="quarter" idx="12"/>
          </p:nvPr>
        </p:nvSpPr>
        <p:spPr/>
        <p:txBody>
          <a:bodyPr/>
          <a:lstStyle/>
          <a:p>
            <a:fld id="{53B3D204-C956-400B-9D6A-B2DA151861EA}"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2" y="0"/>
            <a:ext cx="9143999" cy="1433734"/>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97DD59D-4038-4FD9-AB02-A02972B8772F}" type="datetime1">
              <a:rPr lang="de-DE" smtClean="0"/>
              <a:pPr/>
              <a:t>09.09.2014</a:t>
            </a:fld>
            <a:endParaRPr lang="de-DE"/>
          </a:p>
        </p:txBody>
      </p:sp>
      <p:sp>
        <p:nvSpPr>
          <p:cNvPr id="5" name="Footer Placeholder 4"/>
          <p:cNvSpPr>
            <a:spLocks noGrp="1"/>
          </p:cNvSpPr>
          <p:nvPr>
            <p:ph type="ftr" sz="quarter" idx="3"/>
          </p:nvPr>
        </p:nvSpPr>
        <p:spPr>
          <a:xfrm>
            <a:off x="2640598"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de-DE" smtClean="0"/>
              <a:t>dangerous</a:t>
            </a:r>
            <a:endParaRPr lang="de-DE"/>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3B3D204-C956-400B-9D6A-B2DA151861EA}"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tiff"/><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avi"/><Relationship Id="rId7"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video" Target="../media/media4.avi"/><Relationship Id="rId5" Type="http://schemas.microsoft.com/office/2007/relationships/media" Target="../media/media4.avi"/><Relationship Id="rId10" Type="http://schemas.openxmlformats.org/officeDocument/2006/relationships/image" Target="../media/image29.png"/><Relationship Id="rId4" Type="http://schemas.openxmlformats.org/officeDocument/2006/relationships/video" Target="../media/media3.avi"/><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3.png"/><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microsoft.com/office/2007/relationships/media" Target="../media/media4.avi"/><Relationship Id="rId7" Type="http://schemas.openxmlformats.org/officeDocument/2006/relationships/image" Target="../media/image29.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8.png"/><Relationship Id="rId5" Type="http://schemas.openxmlformats.org/officeDocument/2006/relationships/slideLayout" Target="../slideLayouts/slideLayout7.xml"/><Relationship Id="rId4" Type="http://schemas.openxmlformats.org/officeDocument/2006/relationships/video" Target="../media/media4.avi"/></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el 1"/>
          <p:cNvSpPr>
            <a:spLocks noGrp="1"/>
          </p:cNvSpPr>
          <p:nvPr>
            <p:ph type="title" idx="4294967295"/>
          </p:nvPr>
        </p:nvSpPr>
        <p:spPr>
          <a:xfrm>
            <a:off x="53379" y="44624"/>
            <a:ext cx="8983117" cy="1331792"/>
          </a:xfrm>
          <a:solidFill>
            <a:schemeClr val="tx1"/>
          </a:solidFill>
        </p:spPr>
        <p:txBody>
          <a:bodyPr>
            <a:noAutofit/>
          </a:bodyPr>
          <a:lstStyle/>
          <a:p>
            <a:pPr algn="ctr" defTabSz="4160838"/>
            <a:r>
              <a:rPr lang="en-US" sz="2800" dirty="0" smtClean="0">
                <a:latin typeface="Calibri" pitchFamily="34" charset="0"/>
              </a:rPr>
              <a:t>The outcome of dust aggregate collisions in streaming and gravitational instabilities</a:t>
            </a:r>
            <a:endParaRPr lang="de-DE" sz="2800" dirty="0">
              <a:solidFill>
                <a:schemeClr val="bg1"/>
              </a:solidFill>
              <a:latin typeface="Calibri" pitchFamily="34" charset="0"/>
            </a:endParaRPr>
          </a:p>
        </p:txBody>
      </p:sp>
      <p:pic>
        <p:nvPicPr>
          <p:cNvPr id="15" name="Picture 14" descr="WEB10627-2006h.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139952" y="1772816"/>
            <a:ext cx="4523104" cy="3371377"/>
          </a:xfrm>
          <a:prstGeom prst="rect">
            <a:avLst/>
          </a:prstGeom>
        </p:spPr>
      </p:pic>
      <p:sp>
        <p:nvSpPr>
          <p:cNvPr id="12" name="Rechteck 4"/>
          <p:cNvSpPr/>
          <p:nvPr/>
        </p:nvSpPr>
        <p:spPr>
          <a:xfrm>
            <a:off x="53379" y="4509120"/>
            <a:ext cx="3647630" cy="1615827"/>
          </a:xfrm>
          <a:prstGeom prst="rect">
            <a:avLst/>
          </a:prstGeom>
        </p:spPr>
        <p:txBody>
          <a:bodyPr wrap="square">
            <a:spAutoFit/>
          </a:bodyPr>
          <a:lstStyle/>
          <a:p>
            <a:pPr lvl="0" fontAlgn="base">
              <a:lnSpc>
                <a:spcPct val="150000"/>
              </a:lnSpc>
              <a:spcBef>
                <a:spcPct val="0"/>
              </a:spcBef>
            </a:pPr>
            <a:r>
              <a:rPr lang="de-DE" b="1" dirty="0" smtClean="0">
                <a:solidFill>
                  <a:schemeClr val="bg1"/>
                </a:solidFill>
                <a:latin typeface="Calibri" pitchFamily="34" charset="0"/>
                <a:cs typeface="Arial" pitchFamily="34" charset="0"/>
              </a:rPr>
              <a:t>Mohtashim Bukhari &amp; Jürgen Blum</a:t>
            </a:r>
            <a:r>
              <a:rPr lang="de-DE" dirty="0" smtClean="0">
                <a:solidFill>
                  <a:schemeClr val="bg1"/>
                </a:solidFill>
                <a:latin typeface="Calibri" pitchFamily="34" charset="0"/>
                <a:cs typeface="Arial" pitchFamily="34" charset="0"/>
              </a:rPr>
              <a:t> </a:t>
            </a:r>
          </a:p>
          <a:p>
            <a:pPr lvl="0" fontAlgn="base">
              <a:lnSpc>
                <a:spcPct val="150000"/>
              </a:lnSpc>
              <a:spcBef>
                <a:spcPct val="0"/>
              </a:spcBef>
            </a:pPr>
            <a:r>
              <a:rPr lang="de-DE" sz="1600" dirty="0" smtClean="0">
                <a:solidFill>
                  <a:schemeClr val="bg1"/>
                </a:solidFill>
                <a:latin typeface="Calibri" pitchFamily="34" charset="0"/>
                <a:cs typeface="Arial" pitchFamily="34" charset="0"/>
              </a:rPr>
              <a:t>Planet Formation and Evolution 2014</a:t>
            </a:r>
          </a:p>
          <a:p>
            <a:pPr lvl="0" fontAlgn="base">
              <a:lnSpc>
                <a:spcPct val="150000"/>
              </a:lnSpc>
              <a:spcBef>
                <a:spcPct val="0"/>
              </a:spcBef>
            </a:pPr>
            <a:r>
              <a:rPr lang="de-DE" sz="1600" dirty="0" smtClean="0">
                <a:solidFill>
                  <a:schemeClr val="bg1"/>
                </a:solidFill>
                <a:latin typeface="Calibri" pitchFamily="34" charset="0"/>
                <a:cs typeface="Arial" pitchFamily="34" charset="0"/>
              </a:rPr>
              <a:t>9. September 2014, Kiel</a:t>
            </a:r>
          </a:p>
          <a:p>
            <a:pPr lvl="0" fontAlgn="base">
              <a:lnSpc>
                <a:spcPct val="150000"/>
              </a:lnSpc>
              <a:spcBef>
                <a:spcPct val="0"/>
              </a:spcBef>
            </a:pPr>
            <a:endParaRPr lang="de-DE" sz="1600" dirty="0">
              <a:solidFill>
                <a:schemeClr val="bg1"/>
              </a:solidFill>
              <a:latin typeface="Calibri" pitchFamily="34" charset="0"/>
              <a:cs typeface="Arial"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28" y="2996952"/>
            <a:ext cx="3489236" cy="13681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75" y="1628800"/>
            <a:ext cx="3297592" cy="1224136"/>
          </a:xfrm>
          <a:prstGeom prst="rect">
            <a:avLst/>
          </a:prstGeom>
        </p:spPr>
      </p:pic>
      <p:cxnSp>
        <p:nvCxnSpPr>
          <p:cNvPr id="4" name="Straight Connector 3"/>
          <p:cNvCxnSpPr/>
          <p:nvPr/>
        </p:nvCxnSpPr>
        <p:spPr>
          <a:xfrm>
            <a:off x="87337" y="2924944"/>
            <a:ext cx="32605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805" y="4509120"/>
            <a:ext cx="327405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0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38011"/>
            <a:ext cx="3888432" cy="5184575"/>
          </a:xfrm>
          <a:prstGeom prst="rect">
            <a:avLst/>
          </a:prstGeom>
        </p:spPr>
      </p:pic>
      <p:sp>
        <p:nvSpPr>
          <p:cNvPr id="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smtClean="0">
                <a:latin typeface="Book Antiqua" panose="02040602050305030304" pitchFamily="18" charset="0"/>
              </a:rPr>
              <a:t>3- The lab </a:t>
            </a:r>
            <a:r>
              <a:rPr lang="de-DE" sz="2400" dirty="0" err="1" smtClean="0">
                <a:latin typeface="Book Antiqua" panose="02040602050305030304" pitchFamily="18" charset="0"/>
              </a:rPr>
              <a:t>setup</a:t>
            </a:r>
            <a:endParaRPr lang="de-DE" sz="2400" dirty="0">
              <a:latin typeface="Book Antiqua" panose="02040602050305030304" pitchFamily="18" charset="0"/>
            </a:endParaRPr>
          </a:p>
        </p:txBody>
      </p:sp>
      <p:sp>
        <p:nvSpPr>
          <p:cNvPr id="23" name="Rectangle 13"/>
          <p:cNvSpPr/>
          <p:nvPr/>
        </p:nvSpPr>
        <p:spPr>
          <a:xfrm>
            <a:off x="3275856" y="4428432"/>
            <a:ext cx="360040" cy="323165"/>
          </a:xfrm>
          <a:prstGeom prst="rect">
            <a:avLst/>
          </a:prstGeom>
        </p:spPr>
        <p:txBody>
          <a:bodyPr wrap="square">
            <a:spAutoFit/>
          </a:bodyPr>
          <a:lstStyle>
            <a:defPPr>
              <a:defRPr lang="de-DE"/>
            </a:defPPr>
            <a:lvl1pPr marL="0" algn="l" defTabSz="2162007" rtl="0" eaLnBrk="1" latinLnBrk="0" hangingPunct="1">
              <a:defRPr sz="4300" kern="1200">
                <a:solidFill>
                  <a:schemeClr val="tx1"/>
                </a:solidFill>
                <a:latin typeface="+mn-lt"/>
                <a:ea typeface="+mn-ea"/>
                <a:cs typeface="+mn-cs"/>
              </a:defRPr>
            </a:lvl1pPr>
            <a:lvl2pPr marL="1081004" algn="l" defTabSz="2162007" rtl="0" eaLnBrk="1" latinLnBrk="0" hangingPunct="1">
              <a:defRPr sz="4300" kern="1200">
                <a:solidFill>
                  <a:schemeClr val="tx1"/>
                </a:solidFill>
                <a:latin typeface="+mn-lt"/>
                <a:ea typeface="+mn-ea"/>
                <a:cs typeface="+mn-cs"/>
              </a:defRPr>
            </a:lvl2pPr>
            <a:lvl3pPr marL="2162007" algn="l" defTabSz="2162007" rtl="0" eaLnBrk="1" latinLnBrk="0" hangingPunct="1">
              <a:defRPr sz="4300" kern="1200">
                <a:solidFill>
                  <a:schemeClr val="tx1"/>
                </a:solidFill>
                <a:latin typeface="+mn-lt"/>
                <a:ea typeface="+mn-ea"/>
                <a:cs typeface="+mn-cs"/>
              </a:defRPr>
            </a:lvl3pPr>
            <a:lvl4pPr marL="3243011" algn="l" defTabSz="2162007" rtl="0" eaLnBrk="1" latinLnBrk="0" hangingPunct="1">
              <a:defRPr sz="4300" kern="1200">
                <a:solidFill>
                  <a:schemeClr val="tx1"/>
                </a:solidFill>
                <a:latin typeface="+mn-lt"/>
                <a:ea typeface="+mn-ea"/>
                <a:cs typeface="+mn-cs"/>
              </a:defRPr>
            </a:lvl4pPr>
            <a:lvl5pPr marL="4324015" algn="l" defTabSz="2162007" rtl="0" eaLnBrk="1" latinLnBrk="0" hangingPunct="1">
              <a:defRPr sz="4300" kern="1200">
                <a:solidFill>
                  <a:schemeClr val="tx1"/>
                </a:solidFill>
                <a:latin typeface="+mn-lt"/>
                <a:ea typeface="+mn-ea"/>
                <a:cs typeface="+mn-cs"/>
              </a:defRPr>
            </a:lvl5pPr>
            <a:lvl6pPr marL="5405018" algn="l" defTabSz="2162007" rtl="0" eaLnBrk="1" latinLnBrk="0" hangingPunct="1">
              <a:defRPr sz="4300" kern="1200">
                <a:solidFill>
                  <a:schemeClr val="tx1"/>
                </a:solidFill>
                <a:latin typeface="+mn-lt"/>
                <a:ea typeface="+mn-ea"/>
                <a:cs typeface="+mn-cs"/>
              </a:defRPr>
            </a:lvl6pPr>
            <a:lvl7pPr marL="6486022" algn="l" defTabSz="2162007" rtl="0" eaLnBrk="1" latinLnBrk="0" hangingPunct="1">
              <a:defRPr sz="4300" kern="1200">
                <a:solidFill>
                  <a:schemeClr val="tx1"/>
                </a:solidFill>
                <a:latin typeface="+mn-lt"/>
                <a:ea typeface="+mn-ea"/>
                <a:cs typeface="+mn-cs"/>
              </a:defRPr>
            </a:lvl7pPr>
            <a:lvl8pPr marL="7567026" algn="l" defTabSz="2162007" rtl="0" eaLnBrk="1" latinLnBrk="0" hangingPunct="1">
              <a:defRPr sz="4300" kern="1200">
                <a:solidFill>
                  <a:schemeClr val="tx1"/>
                </a:solidFill>
                <a:latin typeface="+mn-lt"/>
                <a:ea typeface="+mn-ea"/>
                <a:cs typeface="+mn-cs"/>
              </a:defRPr>
            </a:lvl8pPr>
            <a:lvl9pPr marL="8648029" algn="l" defTabSz="2162007" rtl="0" eaLnBrk="1" latinLnBrk="0" hangingPunct="1">
              <a:defRPr sz="4300" kern="1200">
                <a:solidFill>
                  <a:schemeClr val="tx1"/>
                </a:solidFill>
                <a:latin typeface="+mn-lt"/>
                <a:ea typeface="+mn-ea"/>
                <a:cs typeface="+mn-cs"/>
              </a:defRPr>
            </a:lvl9pPr>
          </a:lstStyle>
          <a:p>
            <a:pPr algn="just" defTabSz="4160838">
              <a:buClr>
                <a:schemeClr val="tx1"/>
              </a:buClr>
              <a:buSzPct val="100000"/>
            </a:pPr>
            <a:r>
              <a:rPr lang="de-DE" sz="1500" dirty="0" smtClean="0">
                <a:solidFill>
                  <a:srgbClr val="FFFF00"/>
                </a:solidFill>
                <a:latin typeface="Book Antiqua" pitchFamily="18" charset="0"/>
              </a:rPr>
              <a:t>1</a:t>
            </a:r>
            <a:endParaRPr lang="de-DE" sz="1500" dirty="0">
              <a:solidFill>
                <a:srgbClr val="FFFF00"/>
              </a:solidFill>
              <a:latin typeface="Book Antiqua" pitchFamily="18" charset="0"/>
            </a:endParaRPr>
          </a:p>
        </p:txBody>
      </p:sp>
      <p:sp>
        <p:nvSpPr>
          <p:cNvPr id="24" name="Rectangle 7"/>
          <p:cNvSpPr/>
          <p:nvPr/>
        </p:nvSpPr>
        <p:spPr>
          <a:xfrm>
            <a:off x="1842882" y="4113947"/>
            <a:ext cx="280846" cy="323165"/>
          </a:xfrm>
          <a:prstGeom prst="rect">
            <a:avLst/>
          </a:prstGeom>
        </p:spPr>
        <p:txBody>
          <a:bodyPr wrap="none">
            <a:spAutoFit/>
          </a:bodyPr>
          <a:lstStyle/>
          <a:p>
            <a:pPr algn="just" defTabSz="4160838">
              <a:buClr>
                <a:schemeClr val="tx1"/>
              </a:buClr>
              <a:buSzPct val="100000"/>
            </a:pPr>
            <a:r>
              <a:rPr lang="de-DE" sz="1500" dirty="0" smtClean="0">
                <a:solidFill>
                  <a:srgbClr val="FFFF00"/>
                </a:solidFill>
                <a:latin typeface="Book Antiqua" pitchFamily="18" charset="0"/>
              </a:rPr>
              <a:t>5</a:t>
            </a:r>
            <a:endParaRPr lang="de-DE" sz="1500" dirty="0">
              <a:solidFill>
                <a:srgbClr val="FFFF00"/>
              </a:solidFill>
              <a:latin typeface="Book Antiqua" pitchFamily="18" charset="0"/>
            </a:endParaRPr>
          </a:p>
        </p:txBody>
      </p:sp>
      <p:sp>
        <p:nvSpPr>
          <p:cNvPr id="25" name="Rectangle 8"/>
          <p:cNvSpPr/>
          <p:nvPr/>
        </p:nvSpPr>
        <p:spPr>
          <a:xfrm>
            <a:off x="2061338" y="5692606"/>
            <a:ext cx="280846" cy="323165"/>
          </a:xfrm>
          <a:prstGeom prst="rect">
            <a:avLst/>
          </a:prstGeom>
        </p:spPr>
        <p:txBody>
          <a:bodyPr wrap="none">
            <a:spAutoFit/>
          </a:bodyPr>
          <a:lstStyle/>
          <a:p>
            <a:pPr algn="just" defTabSz="4160838">
              <a:buClr>
                <a:schemeClr val="tx1"/>
              </a:buClr>
              <a:buSzPct val="100000"/>
            </a:pPr>
            <a:r>
              <a:rPr lang="de-DE" sz="1500" dirty="0">
                <a:solidFill>
                  <a:srgbClr val="FFFF00"/>
                </a:solidFill>
                <a:latin typeface="Book Antiqua" pitchFamily="18" charset="0"/>
              </a:rPr>
              <a:t>6</a:t>
            </a:r>
          </a:p>
        </p:txBody>
      </p:sp>
      <p:grpSp>
        <p:nvGrpSpPr>
          <p:cNvPr id="26" name="Group 21"/>
          <p:cNvGrpSpPr/>
          <p:nvPr/>
        </p:nvGrpSpPr>
        <p:grpSpPr>
          <a:xfrm>
            <a:off x="1875819" y="3573016"/>
            <a:ext cx="751965" cy="341442"/>
            <a:chOff x="3232674" y="37462031"/>
            <a:chExt cx="962096" cy="432063"/>
          </a:xfrm>
        </p:grpSpPr>
        <p:cxnSp>
          <p:nvCxnSpPr>
            <p:cNvPr id="27" name="Straight Arrow Connector 22"/>
            <p:cNvCxnSpPr/>
            <p:nvPr/>
          </p:nvCxnSpPr>
          <p:spPr>
            <a:xfrm>
              <a:off x="3390074" y="37894094"/>
              <a:ext cx="32364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Rectangle 23"/>
            <p:cNvSpPr/>
            <p:nvPr/>
          </p:nvSpPr>
          <p:spPr>
            <a:xfrm>
              <a:off x="3232674" y="37462031"/>
              <a:ext cx="962096" cy="350516"/>
            </a:xfrm>
            <a:prstGeom prst="rect">
              <a:avLst/>
            </a:prstGeom>
          </p:spPr>
          <p:txBody>
            <a:bodyPr wrap="square">
              <a:spAutoFit/>
            </a:bodyPr>
            <a:lstStyle>
              <a:defPPr>
                <a:defRPr lang="de-DE"/>
              </a:defPPr>
              <a:lvl1pPr marL="0" algn="l" defTabSz="2162007" rtl="0" eaLnBrk="1" latinLnBrk="0" hangingPunct="1">
                <a:defRPr sz="4300" kern="1200">
                  <a:solidFill>
                    <a:schemeClr val="tx1"/>
                  </a:solidFill>
                  <a:latin typeface="+mn-lt"/>
                  <a:ea typeface="+mn-ea"/>
                  <a:cs typeface="+mn-cs"/>
                </a:defRPr>
              </a:lvl1pPr>
              <a:lvl2pPr marL="1081004" algn="l" defTabSz="2162007" rtl="0" eaLnBrk="1" latinLnBrk="0" hangingPunct="1">
                <a:defRPr sz="4300" kern="1200">
                  <a:solidFill>
                    <a:schemeClr val="tx1"/>
                  </a:solidFill>
                  <a:latin typeface="+mn-lt"/>
                  <a:ea typeface="+mn-ea"/>
                  <a:cs typeface="+mn-cs"/>
                </a:defRPr>
              </a:lvl2pPr>
              <a:lvl3pPr marL="2162007" algn="l" defTabSz="2162007" rtl="0" eaLnBrk="1" latinLnBrk="0" hangingPunct="1">
                <a:defRPr sz="4300" kern="1200">
                  <a:solidFill>
                    <a:schemeClr val="tx1"/>
                  </a:solidFill>
                  <a:latin typeface="+mn-lt"/>
                  <a:ea typeface="+mn-ea"/>
                  <a:cs typeface="+mn-cs"/>
                </a:defRPr>
              </a:lvl3pPr>
              <a:lvl4pPr marL="3243011" algn="l" defTabSz="2162007" rtl="0" eaLnBrk="1" latinLnBrk="0" hangingPunct="1">
                <a:defRPr sz="4300" kern="1200">
                  <a:solidFill>
                    <a:schemeClr val="tx1"/>
                  </a:solidFill>
                  <a:latin typeface="+mn-lt"/>
                  <a:ea typeface="+mn-ea"/>
                  <a:cs typeface="+mn-cs"/>
                </a:defRPr>
              </a:lvl4pPr>
              <a:lvl5pPr marL="4324015" algn="l" defTabSz="2162007" rtl="0" eaLnBrk="1" latinLnBrk="0" hangingPunct="1">
                <a:defRPr sz="4300" kern="1200">
                  <a:solidFill>
                    <a:schemeClr val="tx1"/>
                  </a:solidFill>
                  <a:latin typeface="+mn-lt"/>
                  <a:ea typeface="+mn-ea"/>
                  <a:cs typeface="+mn-cs"/>
                </a:defRPr>
              </a:lvl5pPr>
              <a:lvl6pPr marL="5405018" algn="l" defTabSz="2162007" rtl="0" eaLnBrk="1" latinLnBrk="0" hangingPunct="1">
                <a:defRPr sz="4300" kern="1200">
                  <a:solidFill>
                    <a:schemeClr val="tx1"/>
                  </a:solidFill>
                  <a:latin typeface="+mn-lt"/>
                  <a:ea typeface="+mn-ea"/>
                  <a:cs typeface="+mn-cs"/>
                </a:defRPr>
              </a:lvl6pPr>
              <a:lvl7pPr marL="6486022" algn="l" defTabSz="2162007" rtl="0" eaLnBrk="1" latinLnBrk="0" hangingPunct="1">
                <a:defRPr sz="4300" kern="1200">
                  <a:solidFill>
                    <a:schemeClr val="tx1"/>
                  </a:solidFill>
                  <a:latin typeface="+mn-lt"/>
                  <a:ea typeface="+mn-ea"/>
                  <a:cs typeface="+mn-cs"/>
                </a:defRPr>
              </a:lvl7pPr>
              <a:lvl8pPr marL="7567026" algn="l" defTabSz="2162007" rtl="0" eaLnBrk="1" latinLnBrk="0" hangingPunct="1">
                <a:defRPr sz="4300" kern="1200">
                  <a:solidFill>
                    <a:schemeClr val="tx1"/>
                  </a:solidFill>
                  <a:latin typeface="+mn-lt"/>
                  <a:ea typeface="+mn-ea"/>
                  <a:cs typeface="+mn-cs"/>
                </a:defRPr>
              </a:lvl8pPr>
              <a:lvl9pPr marL="8648029" algn="l" defTabSz="2162007" rtl="0" eaLnBrk="1" latinLnBrk="0" hangingPunct="1">
                <a:defRPr sz="4300" kern="1200">
                  <a:solidFill>
                    <a:schemeClr val="tx1"/>
                  </a:solidFill>
                  <a:latin typeface="+mn-lt"/>
                  <a:ea typeface="+mn-ea"/>
                  <a:cs typeface="+mn-cs"/>
                </a:defRPr>
              </a:lvl9pPr>
            </a:lstStyle>
            <a:p>
              <a:pPr algn="just" defTabSz="4160838">
                <a:buClr>
                  <a:schemeClr val="tx1"/>
                </a:buClr>
                <a:buSzPct val="100000"/>
              </a:pPr>
              <a:r>
                <a:rPr lang="de-DE" sz="1200" dirty="0">
                  <a:solidFill>
                    <a:srgbClr val="FFFF00"/>
                  </a:solidFill>
                  <a:latin typeface="Book Antiqua" pitchFamily="18" charset="0"/>
                </a:rPr>
                <a:t>5</a:t>
              </a:r>
              <a:r>
                <a:rPr lang="de-DE" sz="1200" dirty="0" smtClean="0">
                  <a:solidFill>
                    <a:srgbClr val="FFFF00"/>
                  </a:solidFill>
                  <a:latin typeface="Book Antiqua" pitchFamily="18" charset="0"/>
                </a:rPr>
                <a:t>cm</a:t>
              </a:r>
              <a:endParaRPr lang="de-DE" sz="1200" dirty="0">
                <a:solidFill>
                  <a:srgbClr val="FFFF00"/>
                </a:solidFill>
                <a:latin typeface="Book Antiqua" pitchFamily="18" charset="0"/>
              </a:endParaRPr>
            </a:p>
          </p:txBody>
        </p:sp>
      </p:grpSp>
      <p:sp>
        <p:nvSpPr>
          <p:cNvPr id="29" name="Rectangle 26"/>
          <p:cNvSpPr/>
          <p:nvPr/>
        </p:nvSpPr>
        <p:spPr>
          <a:xfrm>
            <a:off x="2080467" y="2668270"/>
            <a:ext cx="280846" cy="323165"/>
          </a:xfrm>
          <a:prstGeom prst="rect">
            <a:avLst/>
          </a:prstGeom>
        </p:spPr>
        <p:txBody>
          <a:bodyPr wrap="none">
            <a:spAutoFit/>
          </a:bodyPr>
          <a:lstStyle/>
          <a:p>
            <a:pPr algn="just" defTabSz="4160838">
              <a:buClr>
                <a:schemeClr val="tx1"/>
              </a:buClr>
              <a:buSzPct val="100000"/>
            </a:pPr>
            <a:r>
              <a:rPr lang="de-DE" sz="1500" dirty="0" smtClean="0">
                <a:solidFill>
                  <a:srgbClr val="FFFF00"/>
                </a:solidFill>
                <a:latin typeface="Book Antiqua" pitchFamily="18" charset="0"/>
              </a:rPr>
              <a:t>2</a:t>
            </a:r>
            <a:endParaRPr lang="de-DE" sz="1500" dirty="0">
              <a:solidFill>
                <a:srgbClr val="FFFF00"/>
              </a:solidFill>
              <a:latin typeface="Book Antiqua" pitchFamily="18" charset="0"/>
            </a:endParaRPr>
          </a:p>
        </p:txBody>
      </p:sp>
      <p:sp>
        <p:nvSpPr>
          <p:cNvPr id="30" name="Rectangle 27"/>
          <p:cNvSpPr/>
          <p:nvPr/>
        </p:nvSpPr>
        <p:spPr>
          <a:xfrm>
            <a:off x="1125234" y="2492896"/>
            <a:ext cx="280846" cy="323165"/>
          </a:xfrm>
          <a:prstGeom prst="rect">
            <a:avLst/>
          </a:prstGeom>
        </p:spPr>
        <p:txBody>
          <a:bodyPr wrap="none">
            <a:spAutoFit/>
          </a:bodyPr>
          <a:lstStyle/>
          <a:p>
            <a:pPr algn="just" defTabSz="4160838">
              <a:buClr>
                <a:schemeClr val="tx1"/>
              </a:buClr>
              <a:buSzPct val="100000"/>
            </a:pPr>
            <a:r>
              <a:rPr lang="de-DE" sz="1500" dirty="0">
                <a:solidFill>
                  <a:srgbClr val="FFFF00"/>
                </a:solidFill>
                <a:latin typeface="Book Antiqua" pitchFamily="18" charset="0"/>
              </a:rPr>
              <a:t>3</a:t>
            </a:r>
          </a:p>
        </p:txBody>
      </p:sp>
      <p:pic>
        <p:nvPicPr>
          <p:cNvPr id="31"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947" t="10510" b="1282"/>
          <a:stretch/>
        </p:blipFill>
        <p:spPr>
          <a:xfrm>
            <a:off x="4499992" y="1268760"/>
            <a:ext cx="4320480" cy="3096344"/>
          </a:xfrm>
          <a:prstGeom prst="rect">
            <a:avLst/>
          </a:prstGeom>
        </p:spPr>
      </p:pic>
      <p:sp>
        <p:nvSpPr>
          <p:cNvPr id="32" name="TextBox 19"/>
          <p:cNvSpPr txBox="1"/>
          <p:nvPr/>
        </p:nvSpPr>
        <p:spPr>
          <a:xfrm>
            <a:off x="4427984" y="4613098"/>
            <a:ext cx="2808312" cy="1815882"/>
          </a:xfrm>
          <a:prstGeom prst="rect">
            <a:avLst/>
          </a:prstGeom>
          <a:noFill/>
        </p:spPr>
        <p:txBody>
          <a:bodyPr wrap="square" rtlCol="0">
            <a:spAutoFit/>
          </a:bodyPr>
          <a:lstStyle/>
          <a:p>
            <a:r>
              <a:rPr lang="de-DE" sz="1400" dirty="0" smtClean="0">
                <a:latin typeface="Book Antiqua" panose="02040602050305030304" pitchFamily="18" charset="0"/>
              </a:rPr>
              <a:t>1- Vacuum chamber (~10</a:t>
            </a:r>
            <a:r>
              <a:rPr lang="de-DE" sz="1400" baseline="30000" dirty="0" smtClean="0">
                <a:latin typeface="Book Antiqua" panose="02040602050305030304" pitchFamily="18" charset="0"/>
              </a:rPr>
              <a:t>-3</a:t>
            </a:r>
            <a:r>
              <a:rPr lang="de-DE" sz="1400" dirty="0">
                <a:latin typeface="Book Antiqua" panose="02040602050305030304" pitchFamily="18" charset="0"/>
              </a:rPr>
              <a:t> </a:t>
            </a:r>
            <a:r>
              <a:rPr lang="de-DE" sz="1400" dirty="0" smtClean="0">
                <a:latin typeface="Book Antiqua" panose="02040602050305030304" pitchFamily="18" charset="0"/>
              </a:rPr>
              <a:t>mbar)</a:t>
            </a:r>
          </a:p>
          <a:p>
            <a:r>
              <a:rPr lang="de-DE" sz="1400" dirty="0" smtClean="0">
                <a:latin typeface="Book Antiqua" panose="02040602050305030304" pitchFamily="18" charset="0"/>
              </a:rPr>
              <a:t>2- Glass vacuum cylinder </a:t>
            </a:r>
          </a:p>
          <a:p>
            <a:r>
              <a:rPr lang="de-DE" sz="1400" dirty="0" smtClean="0">
                <a:latin typeface="Book Antiqua" panose="02040602050305030304" pitchFamily="18" charset="0"/>
              </a:rPr>
              <a:t>3- LED </a:t>
            </a:r>
            <a:r>
              <a:rPr lang="de-DE" sz="1400" dirty="0" err="1" smtClean="0">
                <a:latin typeface="Book Antiqua" panose="02040602050305030304" pitchFamily="18" charset="0"/>
              </a:rPr>
              <a:t>panels</a:t>
            </a:r>
            <a:endParaRPr lang="de-DE" sz="1400" dirty="0" smtClean="0">
              <a:latin typeface="Book Antiqua" panose="02040602050305030304" pitchFamily="18" charset="0"/>
            </a:endParaRPr>
          </a:p>
          <a:p>
            <a:r>
              <a:rPr lang="de-DE" sz="1400" dirty="0" smtClean="0">
                <a:latin typeface="Book Antiqua" panose="02040602050305030304" pitchFamily="18" charset="0"/>
              </a:rPr>
              <a:t>4- Release mechanism</a:t>
            </a:r>
          </a:p>
          <a:p>
            <a:r>
              <a:rPr lang="de-DE" sz="1400" dirty="0" smtClean="0">
                <a:latin typeface="Book Antiqua" panose="02040602050305030304" pitchFamily="18" charset="0"/>
              </a:rPr>
              <a:t>5- </a:t>
            </a:r>
            <a:r>
              <a:rPr lang="de-DE" sz="1400" dirty="0">
                <a:latin typeface="Book Antiqua" panose="02040602050305030304" pitchFamily="18" charset="0"/>
              </a:rPr>
              <a:t>5</a:t>
            </a:r>
            <a:r>
              <a:rPr lang="de-DE" sz="1400" dirty="0" smtClean="0">
                <a:latin typeface="Book Antiqua" panose="02040602050305030304" pitchFamily="18" charset="0"/>
              </a:rPr>
              <a:t>-cm sample analog</a:t>
            </a:r>
          </a:p>
          <a:p>
            <a:r>
              <a:rPr lang="de-DE" sz="1400" dirty="0">
                <a:latin typeface="Book Antiqua" panose="02040602050305030304" pitchFamily="18" charset="0"/>
              </a:rPr>
              <a:t>6</a:t>
            </a:r>
            <a:r>
              <a:rPr lang="de-DE" sz="1400" dirty="0" smtClean="0">
                <a:latin typeface="Book Antiqua" panose="02040602050305030304" pitchFamily="18" charset="0"/>
              </a:rPr>
              <a:t>- Pneumatic accelerator</a:t>
            </a:r>
          </a:p>
          <a:p>
            <a:r>
              <a:rPr lang="de-DE" sz="1400" dirty="0" smtClean="0">
                <a:latin typeface="Book Antiqua" panose="02040602050305030304" pitchFamily="18" charset="0"/>
              </a:rPr>
              <a:t>7- </a:t>
            </a:r>
            <a:r>
              <a:rPr lang="de-DE" sz="1400" dirty="0" err="1" smtClean="0">
                <a:latin typeface="Book Antiqua" panose="02040602050305030304" pitchFamily="18" charset="0"/>
              </a:rPr>
              <a:t>High-speed</a:t>
            </a:r>
            <a:r>
              <a:rPr lang="de-DE" sz="1400" dirty="0" smtClean="0">
                <a:latin typeface="Book Antiqua" panose="02040602050305030304" pitchFamily="18" charset="0"/>
              </a:rPr>
              <a:t> </a:t>
            </a:r>
            <a:r>
              <a:rPr lang="de-DE" sz="1400" dirty="0" err="1" smtClean="0">
                <a:latin typeface="Book Antiqua" panose="02040602050305030304" pitchFamily="18" charset="0"/>
              </a:rPr>
              <a:t>camera</a:t>
            </a:r>
            <a:endParaRPr lang="de-DE" sz="1400" dirty="0" smtClean="0">
              <a:latin typeface="Book Antiqua" panose="02040602050305030304" pitchFamily="18" charset="0"/>
            </a:endParaRPr>
          </a:p>
          <a:p>
            <a:r>
              <a:rPr lang="de-DE" sz="1400" dirty="0" smtClean="0">
                <a:latin typeface="Book Antiqua" panose="02040602050305030304" pitchFamily="18" charset="0"/>
              </a:rPr>
              <a:t>8- </a:t>
            </a:r>
            <a:r>
              <a:rPr lang="de-DE" sz="1400" dirty="0" err="1" smtClean="0">
                <a:latin typeface="Book Antiqua" panose="02040602050305030304" pitchFamily="18" charset="0"/>
              </a:rPr>
              <a:t>Camera</a:t>
            </a:r>
            <a:r>
              <a:rPr lang="de-DE" sz="1400" dirty="0" smtClean="0">
                <a:latin typeface="Book Antiqua" panose="02040602050305030304" pitchFamily="18" charset="0"/>
              </a:rPr>
              <a:t> stand</a:t>
            </a:r>
            <a:endParaRPr lang="de-DE" sz="1400" dirty="0">
              <a:latin typeface="Book Antiqua" panose="02040602050305030304" pitchFamily="18" charset="0"/>
            </a:endParaRPr>
          </a:p>
        </p:txBody>
      </p:sp>
      <p:sp>
        <p:nvSpPr>
          <p:cNvPr id="33" name="Rectangle 20"/>
          <p:cNvSpPr/>
          <p:nvPr/>
        </p:nvSpPr>
        <p:spPr>
          <a:xfrm>
            <a:off x="7524328" y="1412776"/>
            <a:ext cx="300082" cy="369332"/>
          </a:xfrm>
          <a:prstGeom prst="rect">
            <a:avLst/>
          </a:prstGeom>
        </p:spPr>
        <p:txBody>
          <a:bodyPr wrap="none">
            <a:spAutoFit/>
          </a:bodyPr>
          <a:lstStyle/>
          <a:p>
            <a:pPr algn="just" defTabSz="4160838">
              <a:buClr>
                <a:schemeClr val="tx1"/>
              </a:buClr>
              <a:buSzPct val="100000"/>
            </a:pPr>
            <a:r>
              <a:rPr lang="de-DE" dirty="0">
                <a:solidFill>
                  <a:srgbClr val="FFFF00"/>
                </a:solidFill>
                <a:latin typeface="Book Antiqua" pitchFamily="18" charset="0"/>
              </a:rPr>
              <a:t>7</a:t>
            </a:r>
          </a:p>
        </p:txBody>
      </p:sp>
      <p:sp>
        <p:nvSpPr>
          <p:cNvPr id="34" name="Rectangle 28"/>
          <p:cNvSpPr/>
          <p:nvPr/>
        </p:nvSpPr>
        <p:spPr>
          <a:xfrm>
            <a:off x="7952926" y="2623565"/>
            <a:ext cx="300082" cy="369332"/>
          </a:xfrm>
          <a:prstGeom prst="rect">
            <a:avLst/>
          </a:prstGeom>
        </p:spPr>
        <p:txBody>
          <a:bodyPr wrap="none">
            <a:spAutoFit/>
          </a:bodyPr>
          <a:lstStyle/>
          <a:p>
            <a:pPr algn="just" defTabSz="4160838">
              <a:buClr>
                <a:schemeClr val="tx1"/>
              </a:buClr>
              <a:buSzPct val="100000"/>
            </a:pPr>
            <a:r>
              <a:rPr lang="de-DE" dirty="0">
                <a:solidFill>
                  <a:srgbClr val="FFFF00"/>
                </a:solidFill>
                <a:latin typeface="Book Antiqua" pitchFamily="18" charset="0"/>
              </a:rPr>
              <a:t>8</a:t>
            </a:r>
          </a:p>
        </p:txBody>
      </p:sp>
      <p:pic>
        <p:nvPicPr>
          <p:cNvPr id="35" name="Picture 14"/>
          <p:cNvPicPr>
            <a:picLocks noChangeAspect="1"/>
          </p:cNvPicPr>
          <p:nvPr/>
        </p:nvPicPr>
        <p:blipFill rotWithShape="1">
          <a:blip r:embed="rId4" cstate="print">
            <a:clrChange>
              <a:clrFrom>
                <a:srgbClr val="3C382D"/>
              </a:clrFrom>
              <a:clrTo>
                <a:srgbClr val="3C382D">
                  <a:alpha val="0"/>
                </a:srgbClr>
              </a:clrTo>
            </a:clrChange>
            <a:extLst>
              <a:ext uri="{28A0092B-C50C-407E-A947-70E740481C1C}">
                <a14:useLocalDpi xmlns:a14="http://schemas.microsoft.com/office/drawing/2010/main" val="0"/>
              </a:ext>
            </a:extLst>
          </a:blip>
          <a:srcRect l="86013" t="38880" r="4608" b="43657"/>
          <a:stretch/>
        </p:blipFill>
        <p:spPr>
          <a:xfrm rot="16200000">
            <a:off x="1849522" y="1398951"/>
            <a:ext cx="584418" cy="612069"/>
          </a:xfrm>
          <a:prstGeom prst="rect">
            <a:avLst/>
          </a:prstGeom>
        </p:spPr>
      </p:pic>
      <p:sp>
        <p:nvSpPr>
          <p:cNvPr id="36" name="Rectangle 29"/>
          <p:cNvSpPr/>
          <p:nvPr/>
        </p:nvSpPr>
        <p:spPr>
          <a:xfrm>
            <a:off x="1691680" y="1628800"/>
            <a:ext cx="280846" cy="323165"/>
          </a:xfrm>
          <a:prstGeom prst="rect">
            <a:avLst/>
          </a:prstGeom>
        </p:spPr>
        <p:txBody>
          <a:bodyPr wrap="none">
            <a:spAutoFit/>
          </a:bodyPr>
          <a:lstStyle/>
          <a:p>
            <a:pPr algn="just" defTabSz="4160838">
              <a:buClr>
                <a:schemeClr val="tx1"/>
              </a:buClr>
              <a:buSzPct val="100000"/>
            </a:pPr>
            <a:r>
              <a:rPr lang="de-DE" sz="1500" dirty="0" smtClean="0">
                <a:solidFill>
                  <a:srgbClr val="FFFF00"/>
                </a:solidFill>
                <a:latin typeface="Book Antiqua" pitchFamily="18" charset="0"/>
              </a:rPr>
              <a:t>4</a:t>
            </a:r>
            <a:endParaRPr lang="de-DE" sz="1500" dirty="0">
              <a:solidFill>
                <a:srgbClr val="FFFF00"/>
              </a:solidFill>
              <a:latin typeface="Book Antiqua" pitchFamily="18" charset="0"/>
            </a:endParaRPr>
          </a:p>
        </p:txBody>
      </p:sp>
    </p:spTree>
    <p:extLst>
      <p:ext uri="{BB962C8B-B14F-4D97-AF65-F5344CB8AC3E}">
        <p14:creationId xmlns:p14="http://schemas.microsoft.com/office/powerpoint/2010/main" val="452279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3- The </a:t>
            </a:r>
            <a:r>
              <a:rPr lang="de-DE" sz="2400" dirty="0" smtClean="0">
                <a:latin typeface="Book Antiqua" panose="02040602050305030304" pitchFamily="18" charset="0"/>
              </a:rPr>
              <a:t>lab </a:t>
            </a:r>
            <a:r>
              <a:rPr lang="de-DE" sz="2400" dirty="0" err="1" smtClean="0">
                <a:latin typeface="Book Antiqua" panose="02040602050305030304" pitchFamily="18" charset="0"/>
              </a:rPr>
              <a:t>setup</a:t>
            </a:r>
            <a:r>
              <a:rPr lang="de-DE" sz="2400" dirty="0">
                <a:latin typeface="Book Antiqua" panose="02040602050305030304" pitchFamily="18" charset="0"/>
              </a:rPr>
              <a:t>: </a:t>
            </a:r>
            <a:r>
              <a:rPr lang="de-DE" sz="2400" dirty="0" smtClean="0">
                <a:latin typeface="Book Antiqua" panose="02040602050305030304" pitchFamily="18" charset="0"/>
              </a:rPr>
              <a:t>release mechanism</a:t>
            </a:r>
            <a:endParaRPr lang="de-DE" sz="2400" dirty="0">
              <a:latin typeface="Book Antiqua" panose="02040602050305030304" pitchFamily="18" charset="0"/>
            </a:endParaRPr>
          </a:p>
        </p:txBody>
      </p:sp>
      <p:sp>
        <p:nvSpPr>
          <p:cNvPr id="18" name="Rectangle 82"/>
          <p:cNvSpPr/>
          <p:nvPr/>
        </p:nvSpPr>
        <p:spPr>
          <a:xfrm>
            <a:off x="1373069" y="764704"/>
            <a:ext cx="6397863" cy="461665"/>
          </a:xfrm>
          <a:prstGeom prst="rect">
            <a:avLst/>
          </a:prstGeom>
        </p:spPr>
        <p:txBody>
          <a:bodyPr wrap="square">
            <a:spAutoFit/>
          </a:bodyPr>
          <a:lstStyle/>
          <a:p>
            <a:pPr algn="ctr"/>
            <a:r>
              <a:rPr lang="en-US" sz="2400" dirty="0">
                <a:latin typeface="Book Antiqua" panose="02040602050305030304" pitchFamily="18" charset="0"/>
              </a:rPr>
              <a:t>Double-wing </a:t>
            </a:r>
            <a:r>
              <a:rPr lang="en-US" sz="2400" dirty="0" smtClean="0">
                <a:latin typeface="Book Antiqua" panose="02040602050305030304" pitchFamily="18" charset="0"/>
              </a:rPr>
              <a:t>trap-door release mechanism</a:t>
            </a:r>
          </a:p>
        </p:txBody>
      </p:sp>
      <p:pic>
        <p:nvPicPr>
          <p:cNvPr id="20"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790" y="1551165"/>
            <a:ext cx="3548256" cy="2365010"/>
          </a:xfrm>
          <a:prstGeom prst="rect">
            <a:avLst/>
          </a:prstGeom>
        </p:spPr>
      </p:pic>
      <p:pic>
        <p:nvPicPr>
          <p:cNvPr id="21"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790" y="4293096"/>
            <a:ext cx="3627471" cy="2331529"/>
          </a:xfrm>
          <a:prstGeom prst="rect">
            <a:avLst/>
          </a:prstGeom>
        </p:spPr>
      </p:pic>
      <p:cxnSp>
        <p:nvCxnSpPr>
          <p:cNvPr id="37" name="Straight Arrow Connector 40"/>
          <p:cNvCxnSpPr/>
          <p:nvPr/>
        </p:nvCxnSpPr>
        <p:spPr>
          <a:xfrm flipH="1" flipV="1">
            <a:off x="7438531" y="3185448"/>
            <a:ext cx="171593" cy="162216"/>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6"/>
          <p:cNvSpPr/>
          <p:nvPr/>
        </p:nvSpPr>
        <p:spPr>
          <a:xfrm>
            <a:off x="5796136" y="2924944"/>
            <a:ext cx="261610" cy="276999"/>
          </a:xfrm>
          <a:prstGeom prst="rect">
            <a:avLst/>
          </a:prstGeom>
        </p:spPr>
        <p:txBody>
          <a:bodyPr wrap="none">
            <a:spAutoFit/>
          </a:bodyPr>
          <a:lstStyle/>
          <a:p>
            <a:pPr algn="ctr"/>
            <a:r>
              <a:rPr lang="en-US" sz="1200" dirty="0" smtClean="0">
                <a:solidFill>
                  <a:srgbClr val="FFFF00"/>
                </a:solidFill>
                <a:latin typeface="Book Antiqua" pitchFamily="18" charset="0"/>
              </a:rPr>
              <a:t>2</a:t>
            </a:r>
            <a:endParaRPr lang="de-DE" sz="1200" dirty="0">
              <a:solidFill>
                <a:srgbClr val="FFFF00"/>
              </a:solidFill>
              <a:latin typeface="Book Antiqua" pitchFamily="18" charset="0"/>
              <a:sym typeface="Symbol"/>
            </a:endParaRPr>
          </a:p>
        </p:txBody>
      </p:sp>
      <p:sp>
        <p:nvSpPr>
          <p:cNvPr id="39" name="Rectangle 43"/>
          <p:cNvSpPr/>
          <p:nvPr/>
        </p:nvSpPr>
        <p:spPr>
          <a:xfrm>
            <a:off x="7826896" y="4944576"/>
            <a:ext cx="261611" cy="276999"/>
          </a:xfrm>
          <a:prstGeom prst="rect">
            <a:avLst/>
          </a:prstGeom>
        </p:spPr>
        <p:txBody>
          <a:bodyPr wrap="none">
            <a:spAutoFit/>
          </a:bodyPr>
          <a:lstStyle/>
          <a:p>
            <a:pPr algn="ctr"/>
            <a:r>
              <a:rPr lang="en-US" sz="1200" dirty="0">
                <a:solidFill>
                  <a:srgbClr val="FFFF00"/>
                </a:solidFill>
                <a:latin typeface="Book Antiqua" pitchFamily="18" charset="0"/>
                <a:sym typeface="Symbol"/>
              </a:rPr>
              <a:t>2</a:t>
            </a:r>
            <a:endParaRPr lang="de-DE" sz="1200" dirty="0">
              <a:solidFill>
                <a:srgbClr val="FFFF00"/>
              </a:solidFill>
              <a:latin typeface="Book Antiqua" pitchFamily="18" charset="0"/>
              <a:sym typeface="Symbol"/>
            </a:endParaRPr>
          </a:p>
        </p:txBody>
      </p:sp>
      <p:sp>
        <p:nvSpPr>
          <p:cNvPr id="40" name="Rectangle 44"/>
          <p:cNvSpPr/>
          <p:nvPr/>
        </p:nvSpPr>
        <p:spPr>
          <a:xfrm>
            <a:off x="7604368" y="3250383"/>
            <a:ext cx="261610" cy="276999"/>
          </a:xfrm>
          <a:prstGeom prst="rect">
            <a:avLst/>
          </a:prstGeom>
        </p:spPr>
        <p:txBody>
          <a:bodyPr wrap="none">
            <a:spAutoFit/>
          </a:bodyPr>
          <a:lstStyle/>
          <a:p>
            <a:pPr algn="ctr"/>
            <a:r>
              <a:rPr lang="en-US" sz="1200" dirty="0" smtClean="0">
                <a:solidFill>
                  <a:srgbClr val="FFFF00"/>
                </a:solidFill>
                <a:latin typeface="Book Antiqua" pitchFamily="18" charset="0"/>
              </a:rPr>
              <a:t>4</a:t>
            </a:r>
            <a:endParaRPr lang="de-DE" sz="1200" dirty="0">
              <a:solidFill>
                <a:srgbClr val="FFFF00"/>
              </a:solidFill>
              <a:latin typeface="Book Antiqua" pitchFamily="18" charset="0"/>
              <a:sym typeface="Symbol"/>
            </a:endParaRPr>
          </a:p>
        </p:txBody>
      </p:sp>
      <p:sp>
        <p:nvSpPr>
          <p:cNvPr id="41" name="Rectangle 45"/>
          <p:cNvSpPr/>
          <p:nvPr/>
        </p:nvSpPr>
        <p:spPr>
          <a:xfrm>
            <a:off x="6590586" y="3512041"/>
            <a:ext cx="261610" cy="276999"/>
          </a:xfrm>
          <a:prstGeom prst="rect">
            <a:avLst/>
          </a:prstGeom>
        </p:spPr>
        <p:txBody>
          <a:bodyPr wrap="none">
            <a:spAutoFit/>
          </a:bodyPr>
          <a:lstStyle/>
          <a:p>
            <a:pPr algn="ctr"/>
            <a:r>
              <a:rPr lang="en-US" sz="1200" dirty="0" smtClean="0">
                <a:solidFill>
                  <a:srgbClr val="FFFF00"/>
                </a:solidFill>
                <a:latin typeface="Book Antiqua" pitchFamily="18" charset="0"/>
              </a:rPr>
              <a:t>3</a:t>
            </a:r>
            <a:endParaRPr lang="de-DE" sz="1200" dirty="0">
              <a:solidFill>
                <a:srgbClr val="FFFF00"/>
              </a:solidFill>
              <a:latin typeface="Book Antiqua" pitchFamily="18" charset="0"/>
              <a:sym typeface="Symbol"/>
            </a:endParaRPr>
          </a:p>
        </p:txBody>
      </p:sp>
      <p:cxnSp>
        <p:nvCxnSpPr>
          <p:cNvPr id="42" name="Straight Arrow Connector 46"/>
          <p:cNvCxnSpPr/>
          <p:nvPr/>
        </p:nvCxnSpPr>
        <p:spPr>
          <a:xfrm flipV="1">
            <a:off x="6804248" y="3506526"/>
            <a:ext cx="232722" cy="138498"/>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9"/>
          <p:cNvSpPr/>
          <p:nvPr/>
        </p:nvSpPr>
        <p:spPr>
          <a:xfrm>
            <a:off x="6742986" y="5744289"/>
            <a:ext cx="261610" cy="276999"/>
          </a:xfrm>
          <a:prstGeom prst="rect">
            <a:avLst/>
          </a:prstGeom>
        </p:spPr>
        <p:txBody>
          <a:bodyPr wrap="none">
            <a:spAutoFit/>
          </a:bodyPr>
          <a:lstStyle/>
          <a:p>
            <a:pPr algn="ctr"/>
            <a:r>
              <a:rPr lang="en-US" sz="1200" dirty="0" smtClean="0">
                <a:solidFill>
                  <a:srgbClr val="FFFF00"/>
                </a:solidFill>
                <a:latin typeface="Book Antiqua" pitchFamily="18" charset="0"/>
              </a:rPr>
              <a:t>3</a:t>
            </a:r>
            <a:endParaRPr lang="de-DE" sz="1200" dirty="0">
              <a:solidFill>
                <a:srgbClr val="FFFF00"/>
              </a:solidFill>
              <a:latin typeface="Book Antiqua" pitchFamily="18" charset="0"/>
              <a:sym typeface="Symbol"/>
            </a:endParaRPr>
          </a:p>
        </p:txBody>
      </p:sp>
      <p:sp>
        <p:nvSpPr>
          <p:cNvPr id="44" name="Rectangle 50"/>
          <p:cNvSpPr/>
          <p:nvPr/>
        </p:nvSpPr>
        <p:spPr>
          <a:xfrm>
            <a:off x="8198822" y="5960313"/>
            <a:ext cx="261611" cy="276999"/>
          </a:xfrm>
          <a:prstGeom prst="rect">
            <a:avLst/>
          </a:prstGeom>
        </p:spPr>
        <p:txBody>
          <a:bodyPr wrap="none">
            <a:spAutoFit/>
          </a:bodyPr>
          <a:lstStyle/>
          <a:p>
            <a:pPr algn="ctr"/>
            <a:r>
              <a:rPr lang="de-DE" sz="1200" dirty="0" smtClean="0">
                <a:solidFill>
                  <a:srgbClr val="FFFF00"/>
                </a:solidFill>
                <a:latin typeface="Book Antiqua" pitchFamily="18" charset="0"/>
                <a:sym typeface="Symbol"/>
              </a:rPr>
              <a:t>4</a:t>
            </a:r>
            <a:endParaRPr lang="de-DE" sz="1200" dirty="0">
              <a:solidFill>
                <a:srgbClr val="FFFF00"/>
              </a:solidFill>
              <a:latin typeface="Book Antiqua" pitchFamily="18" charset="0"/>
              <a:sym typeface="Symbol"/>
            </a:endParaRPr>
          </a:p>
        </p:txBody>
      </p:sp>
      <p:sp>
        <p:nvSpPr>
          <p:cNvPr id="45" name="Rectangle 51"/>
          <p:cNvSpPr/>
          <p:nvPr/>
        </p:nvSpPr>
        <p:spPr>
          <a:xfrm>
            <a:off x="6612181" y="1839307"/>
            <a:ext cx="261610" cy="276999"/>
          </a:xfrm>
          <a:prstGeom prst="rect">
            <a:avLst/>
          </a:prstGeom>
        </p:spPr>
        <p:txBody>
          <a:bodyPr wrap="none">
            <a:spAutoFit/>
          </a:bodyPr>
          <a:lstStyle/>
          <a:p>
            <a:pPr algn="ctr"/>
            <a:r>
              <a:rPr lang="en-US" sz="1200" dirty="0" smtClean="0">
                <a:latin typeface="Book Antiqua" pitchFamily="18" charset="0"/>
              </a:rPr>
              <a:t>1</a:t>
            </a:r>
            <a:endParaRPr lang="de-DE" sz="1200" dirty="0">
              <a:latin typeface="Book Antiqua" pitchFamily="18" charset="0"/>
              <a:sym typeface="Symbol"/>
            </a:endParaRPr>
          </a:p>
        </p:txBody>
      </p:sp>
      <p:sp>
        <p:nvSpPr>
          <p:cNvPr id="46" name="Rectangle 53"/>
          <p:cNvSpPr/>
          <p:nvPr/>
        </p:nvSpPr>
        <p:spPr>
          <a:xfrm>
            <a:off x="7092280" y="2636912"/>
            <a:ext cx="261610" cy="276999"/>
          </a:xfrm>
          <a:prstGeom prst="rect">
            <a:avLst/>
          </a:prstGeom>
        </p:spPr>
        <p:txBody>
          <a:bodyPr wrap="none">
            <a:spAutoFit/>
          </a:bodyPr>
          <a:lstStyle/>
          <a:p>
            <a:pPr algn="ctr"/>
            <a:r>
              <a:rPr lang="en-US" sz="1200" dirty="0" smtClean="0">
                <a:solidFill>
                  <a:srgbClr val="FFFF00"/>
                </a:solidFill>
                <a:latin typeface="Book Antiqua" pitchFamily="18" charset="0"/>
              </a:rPr>
              <a:t>5</a:t>
            </a:r>
            <a:endParaRPr lang="de-DE" sz="1200" dirty="0">
              <a:solidFill>
                <a:srgbClr val="FFFF00"/>
              </a:solidFill>
              <a:latin typeface="Book Antiqua" pitchFamily="18" charset="0"/>
              <a:sym typeface="Symbol"/>
            </a:endParaRPr>
          </a:p>
        </p:txBody>
      </p:sp>
      <p:sp>
        <p:nvSpPr>
          <p:cNvPr id="47" name="Rectangle 54"/>
          <p:cNvSpPr/>
          <p:nvPr/>
        </p:nvSpPr>
        <p:spPr>
          <a:xfrm>
            <a:off x="6974686" y="4808185"/>
            <a:ext cx="261611" cy="276999"/>
          </a:xfrm>
          <a:prstGeom prst="rect">
            <a:avLst/>
          </a:prstGeom>
        </p:spPr>
        <p:txBody>
          <a:bodyPr wrap="none">
            <a:spAutoFit/>
          </a:bodyPr>
          <a:lstStyle/>
          <a:p>
            <a:pPr algn="ctr"/>
            <a:r>
              <a:rPr lang="en-US" sz="1200" dirty="0">
                <a:solidFill>
                  <a:srgbClr val="FFFF00"/>
                </a:solidFill>
                <a:latin typeface="Book Antiqua" pitchFamily="18" charset="0"/>
                <a:sym typeface="Symbol"/>
              </a:rPr>
              <a:t>5</a:t>
            </a:r>
            <a:endParaRPr lang="de-DE" sz="1200" dirty="0">
              <a:solidFill>
                <a:srgbClr val="FFFF00"/>
              </a:solidFill>
              <a:latin typeface="Book Antiqua" pitchFamily="18" charset="0"/>
              <a:sym typeface="Symbol"/>
            </a:endParaRPr>
          </a:p>
        </p:txBody>
      </p:sp>
      <p:sp>
        <p:nvSpPr>
          <p:cNvPr id="3" name="Rechteck 2"/>
          <p:cNvSpPr/>
          <p:nvPr/>
        </p:nvSpPr>
        <p:spPr>
          <a:xfrm>
            <a:off x="1115616" y="5375537"/>
            <a:ext cx="2453282" cy="1169551"/>
          </a:xfrm>
          <a:prstGeom prst="rect">
            <a:avLst/>
          </a:prstGeom>
        </p:spPr>
        <p:txBody>
          <a:bodyPr wrap="square">
            <a:spAutoFit/>
          </a:bodyPr>
          <a:lstStyle/>
          <a:p>
            <a:r>
              <a:rPr lang="de-DE" sz="1400" dirty="0">
                <a:latin typeface="Book Antiqua" panose="02040602050305030304" pitchFamily="18" charset="0"/>
              </a:rPr>
              <a:t>1- 10-cm sample analog</a:t>
            </a:r>
          </a:p>
          <a:p>
            <a:r>
              <a:rPr lang="de-DE" sz="1400" dirty="0">
                <a:latin typeface="Book Antiqua" panose="02040602050305030304" pitchFamily="18" charset="0"/>
              </a:rPr>
              <a:t>2- Eddi-</a:t>
            </a:r>
            <a:r>
              <a:rPr lang="de-DE" sz="1400" dirty="0" err="1">
                <a:latin typeface="Book Antiqua" panose="02040602050305030304" pitchFamily="18" charset="0"/>
              </a:rPr>
              <a:t>current</a:t>
            </a:r>
            <a:r>
              <a:rPr lang="de-DE" sz="1400" dirty="0">
                <a:latin typeface="Book Antiqua" panose="02040602050305030304" pitchFamily="18" charset="0"/>
              </a:rPr>
              <a:t> </a:t>
            </a:r>
            <a:r>
              <a:rPr lang="de-DE" sz="1400" dirty="0" err="1">
                <a:latin typeface="Book Antiqua" panose="02040602050305030304" pitchFamily="18" charset="0"/>
              </a:rPr>
              <a:t>brakes</a:t>
            </a:r>
            <a:r>
              <a:rPr lang="de-DE" sz="1400" dirty="0">
                <a:latin typeface="Book Antiqua" panose="02040602050305030304" pitchFamily="18" charset="0"/>
              </a:rPr>
              <a:t> </a:t>
            </a:r>
          </a:p>
          <a:p>
            <a:r>
              <a:rPr lang="de-DE" sz="1400" dirty="0">
                <a:latin typeface="Book Antiqua" panose="02040602050305030304" pitchFamily="18" charset="0"/>
              </a:rPr>
              <a:t>3- 90° </a:t>
            </a:r>
            <a:r>
              <a:rPr lang="de-DE" sz="1400" dirty="0" err="1">
                <a:latin typeface="Book Antiqua" panose="02040602050305030304" pitchFamily="18" charset="0"/>
              </a:rPr>
              <a:t>rotatable</a:t>
            </a:r>
            <a:r>
              <a:rPr lang="de-DE" sz="1400" dirty="0">
                <a:latin typeface="Book Antiqua" panose="02040602050305030304" pitchFamily="18" charset="0"/>
              </a:rPr>
              <a:t> </a:t>
            </a:r>
            <a:r>
              <a:rPr lang="de-DE" sz="1400" dirty="0" smtClean="0">
                <a:latin typeface="Book Antiqua" panose="02040602050305030304" pitchFamily="18" charset="0"/>
              </a:rPr>
              <a:t>lock </a:t>
            </a:r>
            <a:endParaRPr lang="de-DE" sz="1400" dirty="0">
              <a:latin typeface="Book Antiqua" panose="02040602050305030304" pitchFamily="18" charset="0"/>
            </a:endParaRPr>
          </a:p>
          <a:p>
            <a:r>
              <a:rPr lang="de-DE" sz="1400" dirty="0">
                <a:latin typeface="Book Antiqua" panose="02040602050305030304" pitchFamily="18" charset="0"/>
              </a:rPr>
              <a:t>4- </a:t>
            </a:r>
            <a:r>
              <a:rPr lang="de-DE" sz="1400" dirty="0" smtClean="0">
                <a:latin typeface="Book Antiqua" panose="02040602050305030304" pitchFamily="18" charset="0"/>
              </a:rPr>
              <a:t>Wing trap-</a:t>
            </a:r>
            <a:r>
              <a:rPr lang="de-DE" sz="1400" dirty="0" err="1" smtClean="0">
                <a:latin typeface="Book Antiqua" panose="02040602050305030304" pitchFamily="18" charset="0"/>
              </a:rPr>
              <a:t>doors</a:t>
            </a:r>
            <a:endParaRPr lang="de-DE" sz="1400" dirty="0">
              <a:latin typeface="Book Antiqua" panose="02040602050305030304" pitchFamily="18" charset="0"/>
            </a:endParaRPr>
          </a:p>
          <a:p>
            <a:r>
              <a:rPr lang="de-DE" sz="1400" dirty="0">
                <a:latin typeface="Book Antiqua" panose="02040602050305030304" pitchFamily="18" charset="0"/>
              </a:rPr>
              <a:t>5- Solenoid </a:t>
            </a:r>
            <a:r>
              <a:rPr lang="de-DE" sz="1400" dirty="0" err="1" smtClean="0">
                <a:latin typeface="Book Antiqua" panose="02040602050305030304" pitchFamily="18" charset="0"/>
              </a:rPr>
              <a:t>magnet</a:t>
            </a:r>
            <a:endParaRPr lang="de-DE" sz="1400" dirty="0">
              <a:latin typeface="Book Antiqua" panose="02040602050305030304" pitchFamily="18" charset="0"/>
            </a:endParaRPr>
          </a:p>
        </p:txBody>
      </p:sp>
      <p:pic>
        <p:nvPicPr>
          <p:cNvPr id="2" name="Auflös-Mech10_C001H001S000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5536" y="1359227"/>
            <a:ext cx="3554308" cy="3862348"/>
          </a:xfrm>
          <a:prstGeom prst="rect">
            <a:avLst/>
          </a:prstGeom>
        </p:spPr>
      </p:pic>
    </p:spTree>
    <p:extLst>
      <p:ext uri="{BB962C8B-B14F-4D97-AF65-F5344CB8AC3E}">
        <p14:creationId xmlns:p14="http://schemas.microsoft.com/office/powerpoint/2010/main" val="2523224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3- The </a:t>
            </a:r>
            <a:r>
              <a:rPr lang="de-DE" sz="2400" dirty="0" smtClean="0">
                <a:latin typeface="Book Antiqua" panose="02040602050305030304" pitchFamily="18" charset="0"/>
              </a:rPr>
              <a:t>lab </a:t>
            </a:r>
            <a:r>
              <a:rPr lang="de-DE" sz="2400" dirty="0" err="1" smtClean="0">
                <a:latin typeface="Book Antiqua" panose="02040602050305030304" pitchFamily="18" charset="0"/>
              </a:rPr>
              <a:t>setup</a:t>
            </a:r>
            <a:r>
              <a:rPr lang="de-DE" sz="2400" dirty="0" smtClean="0">
                <a:latin typeface="Book Antiqua" panose="02040602050305030304" pitchFamily="18" charset="0"/>
              </a:rPr>
              <a:t>:  </a:t>
            </a:r>
            <a:r>
              <a:rPr lang="de-DE" sz="2400" dirty="0" err="1" smtClean="0">
                <a:latin typeface="Book Antiqua" panose="02040602050305030304" pitchFamily="18" charset="0"/>
              </a:rPr>
              <a:t>accelerators</a:t>
            </a:r>
            <a:endParaRPr lang="de-DE" sz="2400" dirty="0">
              <a:latin typeface="Book Antiqua" panose="0204060205030503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43" y="1053055"/>
            <a:ext cx="2540881" cy="4818665"/>
          </a:xfrm>
          <a:prstGeom prst="rect">
            <a:avLst/>
          </a:prstGeom>
        </p:spPr>
      </p:pic>
      <p:sp>
        <p:nvSpPr>
          <p:cNvPr id="8" name="Rectangle 7"/>
          <p:cNvSpPr/>
          <p:nvPr/>
        </p:nvSpPr>
        <p:spPr>
          <a:xfrm>
            <a:off x="179512" y="6016642"/>
            <a:ext cx="3096343" cy="369332"/>
          </a:xfrm>
          <a:prstGeom prst="rect">
            <a:avLst/>
          </a:prstGeom>
        </p:spPr>
        <p:txBody>
          <a:bodyPr wrap="square">
            <a:spAutoFit/>
          </a:bodyPr>
          <a:lstStyle/>
          <a:p>
            <a:pPr algn="ctr"/>
            <a:r>
              <a:rPr lang="de-DE" dirty="0" smtClean="0">
                <a:latin typeface="Book Antiqua" panose="02040602050305030304" pitchFamily="18" charset="0"/>
              </a:rPr>
              <a:t>Electromagnetic Accelerator</a:t>
            </a:r>
            <a:endParaRPr lang="de-DE" dirty="0">
              <a:latin typeface="Book Antiqua" panose="02040602050305030304" pitchFamily="18" charset="0"/>
            </a:endParaRPr>
          </a:p>
        </p:txBody>
      </p:sp>
      <p:sp>
        <p:nvSpPr>
          <p:cNvPr id="23" name="Rectangle 22"/>
          <p:cNvSpPr/>
          <p:nvPr/>
        </p:nvSpPr>
        <p:spPr>
          <a:xfrm>
            <a:off x="6022970" y="6016642"/>
            <a:ext cx="2941518" cy="369332"/>
          </a:xfrm>
          <a:prstGeom prst="rect">
            <a:avLst/>
          </a:prstGeom>
        </p:spPr>
        <p:txBody>
          <a:bodyPr wrap="square">
            <a:spAutoFit/>
          </a:bodyPr>
          <a:lstStyle/>
          <a:p>
            <a:pPr algn="ctr"/>
            <a:r>
              <a:rPr lang="de-DE" dirty="0" smtClean="0">
                <a:latin typeface="Book Antiqua" panose="02040602050305030304" pitchFamily="18" charset="0"/>
              </a:rPr>
              <a:t>Pneumatic Accelerator</a:t>
            </a:r>
            <a:endParaRPr lang="de-DE" dirty="0">
              <a:latin typeface="Book Antiqua" panose="02040602050305030304" pitchFamily="18" charset="0"/>
            </a:endParaRPr>
          </a:p>
        </p:txBody>
      </p:sp>
      <p:sp>
        <p:nvSpPr>
          <p:cNvPr id="24" name="Rectangle 23"/>
          <p:cNvSpPr/>
          <p:nvPr/>
        </p:nvSpPr>
        <p:spPr>
          <a:xfrm>
            <a:off x="3142650" y="6016642"/>
            <a:ext cx="2941518" cy="369332"/>
          </a:xfrm>
          <a:prstGeom prst="rect">
            <a:avLst/>
          </a:prstGeom>
        </p:spPr>
        <p:txBody>
          <a:bodyPr wrap="square">
            <a:spAutoFit/>
          </a:bodyPr>
          <a:lstStyle/>
          <a:p>
            <a:pPr algn="ctr"/>
            <a:r>
              <a:rPr lang="de-DE" dirty="0" smtClean="0">
                <a:latin typeface="Book Antiqua" panose="02040602050305030304" pitchFamily="18" charset="0"/>
              </a:rPr>
              <a:t>Spring-based Accelerator</a:t>
            </a:r>
            <a:endParaRPr lang="de-DE" dirty="0">
              <a:latin typeface="Book Antiqua" panose="0204060205030503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1671" r="30735"/>
          <a:stretch/>
        </p:blipFill>
        <p:spPr>
          <a:xfrm>
            <a:off x="3275856" y="1053056"/>
            <a:ext cx="2601463" cy="48186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685" y="1053055"/>
            <a:ext cx="2710498" cy="4818664"/>
          </a:xfrm>
          <a:prstGeom prst="rect">
            <a:avLst/>
          </a:prstGeom>
        </p:spPr>
      </p:pic>
    </p:spTree>
    <p:extLst>
      <p:ext uri="{BB962C8B-B14F-4D97-AF65-F5344CB8AC3E}">
        <p14:creationId xmlns:p14="http://schemas.microsoft.com/office/powerpoint/2010/main" val="2526141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3- The </a:t>
            </a:r>
            <a:r>
              <a:rPr lang="de-DE" sz="2400" dirty="0" smtClean="0">
                <a:latin typeface="Book Antiqua" panose="02040602050305030304" pitchFamily="18" charset="0"/>
              </a:rPr>
              <a:t>lab </a:t>
            </a:r>
            <a:r>
              <a:rPr lang="de-DE" sz="2400" dirty="0" err="1" smtClean="0">
                <a:latin typeface="Book Antiqua" panose="02040602050305030304" pitchFamily="18" charset="0"/>
              </a:rPr>
              <a:t>setup</a:t>
            </a:r>
            <a:r>
              <a:rPr lang="de-DE" sz="2400" dirty="0" smtClean="0">
                <a:latin typeface="Book Antiqua" panose="02040602050305030304" pitchFamily="18" charset="0"/>
              </a:rPr>
              <a:t>: experimental procedure</a:t>
            </a:r>
            <a:endParaRPr lang="de-DE" sz="2400" dirty="0">
              <a:latin typeface="Book Antiqua" panose="02040602050305030304" pitchFamily="18" charset="0"/>
            </a:endParaRPr>
          </a:p>
        </p:txBody>
      </p:sp>
      <p:sp>
        <p:nvSpPr>
          <p:cNvPr id="3" name="Slide Number Placeholder 1"/>
          <p:cNvSpPr>
            <a:spLocks noGrp="1"/>
          </p:cNvSpPr>
          <p:nvPr>
            <p:ph type="sldNum" sz="quarter" idx="12"/>
          </p:nvPr>
        </p:nvSpPr>
        <p:spPr>
          <a:xfrm>
            <a:off x="8204396" y="6827088"/>
            <a:ext cx="733864" cy="274320"/>
          </a:xfrm>
        </p:spPr>
        <p:txBody>
          <a:bodyPr/>
          <a:lstStyle/>
          <a:p>
            <a:fld id="{53B3D204-C956-400B-9D6A-B2DA151861EA}" type="slidenum">
              <a:rPr lang="de-DE" smtClean="0"/>
              <a:pPr/>
              <a:t>13</a:t>
            </a:fld>
            <a:endParaRPr lang="de-DE"/>
          </a:p>
        </p:txBody>
      </p:sp>
      <p:grpSp>
        <p:nvGrpSpPr>
          <p:cNvPr id="4" name="Group 12"/>
          <p:cNvGrpSpPr/>
          <p:nvPr/>
        </p:nvGrpSpPr>
        <p:grpSpPr>
          <a:xfrm>
            <a:off x="2267744" y="4352522"/>
            <a:ext cx="3793248" cy="2002177"/>
            <a:chOff x="5039544" y="1818608"/>
            <a:chExt cx="3793248" cy="2002177"/>
          </a:xfrm>
        </p:grpSpPr>
        <p:grpSp>
          <p:nvGrpSpPr>
            <p:cNvPr id="6" name="Group 10"/>
            <p:cNvGrpSpPr/>
            <p:nvPr/>
          </p:nvGrpSpPr>
          <p:grpSpPr>
            <a:xfrm>
              <a:off x="5039544" y="1818608"/>
              <a:ext cx="3793248" cy="2002177"/>
              <a:chOff x="4283968" y="1700807"/>
              <a:chExt cx="4392488" cy="2338715"/>
            </a:xfrm>
          </p:grpSpPr>
          <p:sp>
            <p:nvSpPr>
              <p:cNvPr id="8" name="Rectangle 9"/>
              <p:cNvSpPr/>
              <p:nvPr/>
            </p:nvSpPr>
            <p:spPr>
              <a:xfrm>
                <a:off x="4283968" y="1700807"/>
                <a:ext cx="4392488" cy="2338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5893" t="8235" r="6071" b="4786"/>
              <a:stretch/>
            </p:blipFill>
            <p:spPr>
              <a:xfrm>
                <a:off x="7164287" y="1771649"/>
                <a:ext cx="1424541" cy="1763487"/>
              </a:xfrm>
              <a:prstGeom prst="rect">
                <a:avLst/>
              </a:prstGeom>
            </p:spPr>
          </p:pic>
          <p:pic>
            <p:nvPicPr>
              <p:cNvPr id="10"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464" t="55568" r="53839" b="3904"/>
              <a:stretch/>
            </p:blipFill>
            <p:spPr>
              <a:xfrm>
                <a:off x="6084168" y="2348879"/>
                <a:ext cx="925507" cy="1283287"/>
              </a:xfrm>
              <a:prstGeom prst="rect">
                <a:avLst/>
              </a:prstGeom>
            </p:spPr>
          </p:pic>
          <p:pic>
            <p:nvPicPr>
              <p:cNvPr id="11"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052" t="75957" r="79644" b="2562"/>
              <a:stretch/>
            </p:blipFill>
            <p:spPr>
              <a:xfrm rot="422486">
                <a:off x="5108866" y="2888874"/>
                <a:ext cx="759278" cy="783772"/>
              </a:xfrm>
              <a:prstGeom prst="rect">
                <a:avLst/>
              </a:prstGeom>
            </p:spPr>
          </p:pic>
          <p:pic>
            <p:nvPicPr>
              <p:cNvPr id="12"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1874" t="75957" r="80358" b="2786"/>
              <a:stretch/>
            </p:blipFill>
            <p:spPr>
              <a:xfrm rot="21076742" flipH="1">
                <a:off x="4475390" y="3173624"/>
                <a:ext cx="456650" cy="497617"/>
              </a:xfrm>
              <a:prstGeom prst="rect">
                <a:avLst/>
              </a:prstGeom>
            </p:spPr>
          </p:pic>
        </p:grpSp>
        <p:sp>
          <p:nvSpPr>
            <p:cNvPr id="7" name="Rectangle 11"/>
            <p:cNvSpPr/>
            <p:nvPr/>
          </p:nvSpPr>
          <p:spPr>
            <a:xfrm>
              <a:off x="5130602" y="3459083"/>
              <a:ext cx="3276859" cy="307777"/>
            </a:xfrm>
            <a:prstGeom prst="rect">
              <a:avLst/>
            </a:prstGeom>
          </p:spPr>
          <p:txBody>
            <a:bodyPr wrap="none">
              <a:spAutoFit/>
            </a:bodyPr>
            <a:lstStyle/>
            <a:p>
              <a:r>
                <a:rPr lang="de-DE" sz="1400" dirty="0" smtClean="0">
                  <a:solidFill>
                    <a:schemeClr val="bg1"/>
                  </a:solidFill>
                  <a:latin typeface="Calibri" pitchFamily="34" charset="0"/>
                  <a:sym typeface="Symbol"/>
                </a:rPr>
                <a:t>1 cm        2 cm                5 cm             </a:t>
              </a:r>
              <a:r>
                <a:rPr lang="de-DE" sz="1400" dirty="0">
                  <a:solidFill>
                    <a:schemeClr val="bg1"/>
                  </a:solidFill>
                  <a:latin typeface="Calibri" pitchFamily="34" charset="0"/>
                  <a:sym typeface="Symbol"/>
                </a:rPr>
                <a:t> </a:t>
              </a:r>
              <a:r>
                <a:rPr lang="de-DE" sz="1400" dirty="0" smtClean="0">
                  <a:solidFill>
                    <a:schemeClr val="bg1"/>
                  </a:solidFill>
                  <a:latin typeface="Calibri" pitchFamily="34" charset="0"/>
                  <a:sym typeface="Symbol"/>
                </a:rPr>
                <a:t>  10 cm</a:t>
              </a:r>
              <a:endParaRPr lang="de-DE" sz="1400" dirty="0">
                <a:solidFill>
                  <a:schemeClr val="bg1"/>
                </a:solidFill>
                <a:latin typeface="Calibri" pitchFamily="34" charset="0"/>
                <a:sym typeface="Symbol"/>
              </a:endParaRPr>
            </a:p>
          </p:txBody>
        </p:sp>
      </p:grpSp>
      <p:pic>
        <p:nvPicPr>
          <p:cNvPr id="13"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24643" r="10915" b="14405"/>
          <a:stretch/>
        </p:blipFill>
        <p:spPr>
          <a:xfrm>
            <a:off x="411152" y="836712"/>
            <a:ext cx="2510410" cy="2880000"/>
          </a:xfrm>
          <a:prstGeom prst="rect">
            <a:avLst/>
          </a:prstGeom>
        </p:spPr>
      </p:pic>
      <p:sp>
        <p:nvSpPr>
          <p:cNvPr id="14" name="Rectangle 15"/>
          <p:cNvSpPr/>
          <p:nvPr/>
        </p:nvSpPr>
        <p:spPr>
          <a:xfrm>
            <a:off x="411152" y="3824753"/>
            <a:ext cx="2510410" cy="523220"/>
          </a:xfrm>
          <a:prstGeom prst="rect">
            <a:avLst/>
          </a:prstGeom>
        </p:spPr>
        <p:txBody>
          <a:bodyPr wrap="square">
            <a:spAutoFit/>
          </a:bodyPr>
          <a:lstStyle/>
          <a:p>
            <a:pPr algn="ctr"/>
            <a:r>
              <a:rPr lang="de-DE" sz="1400" dirty="0" smtClean="0">
                <a:latin typeface="Calibri" pitchFamily="34" charset="0"/>
                <a:sym typeface="Symbol"/>
              </a:rPr>
              <a:t>Step 1- sifting through </a:t>
            </a:r>
            <a:br>
              <a:rPr lang="de-DE" sz="1400" dirty="0" smtClean="0">
                <a:latin typeface="Calibri" pitchFamily="34" charset="0"/>
                <a:sym typeface="Symbol"/>
              </a:rPr>
            </a:br>
            <a:r>
              <a:rPr lang="de-DE" sz="1400" dirty="0" smtClean="0">
                <a:latin typeface="Calibri" pitchFamily="34" charset="0"/>
                <a:sym typeface="Symbol"/>
              </a:rPr>
              <a:t>500 µm mesh</a:t>
            </a:r>
            <a:endParaRPr lang="de-DE" sz="1400" dirty="0">
              <a:latin typeface="Calibri" pitchFamily="34" charset="0"/>
            </a:endParaRPr>
          </a:p>
        </p:txBody>
      </p:sp>
      <p:pic>
        <p:nvPicPr>
          <p:cNvPr id="15" name="Picture 2" descr="C:\Users\My Gravity\Pictures\Staub-SiO2\Bild (1).tif"/>
          <p:cNvPicPr>
            <a:picLocks noChangeAspect="1" noChangeArrowheads="1"/>
          </p:cNvPicPr>
          <p:nvPr/>
        </p:nvPicPr>
        <p:blipFill rotWithShape="1">
          <a:blip r:embed="rId7">
            <a:extLst>
              <a:ext uri="{28A0092B-C50C-407E-A947-70E740481C1C}">
                <a14:useLocalDpi xmlns:a14="http://schemas.microsoft.com/office/drawing/2010/main" val="0"/>
              </a:ext>
            </a:extLst>
          </a:blip>
          <a:srcRect t="33902" r="55360" b="6586"/>
          <a:stretch/>
        </p:blipFill>
        <p:spPr bwMode="auto">
          <a:xfrm>
            <a:off x="3332714" y="836712"/>
            <a:ext cx="2481936" cy="2880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7"/>
          <p:cNvSpPr/>
          <p:nvPr/>
        </p:nvSpPr>
        <p:spPr>
          <a:xfrm>
            <a:off x="3332714" y="3824753"/>
            <a:ext cx="2481936" cy="523220"/>
          </a:xfrm>
          <a:prstGeom prst="rect">
            <a:avLst/>
          </a:prstGeom>
        </p:spPr>
        <p:txBody>
          <a:bodyPr wrap="square">
            <a:spAutoFit/>
          </a:bodyPr>
          <a:lstStyle/>
          <a:p>
            <a:pPr algn="ctr"/>
            <a:r>
              <a:rPr lang="de-DE" sz="1400" dirty="0" smtClean="0">
                <a:latin typeface="Calibri" pitchFamily="34" charset="0"/>
                <a:sym typeface="Symbol"/>
              </a:rPr>
              <a:t>Step 2- weighing the dust </a:t>
            </a:r>
            <a:r>
              <a:rPr lang="de-DE" sz="1400" dirty="0" err="1" smtClean="0">
                <a:latin typeface="Calibri" pitchFamily="34" charset="0"/>
                <a:sym typeface="Symbol"/>
              </a:rPr>
              <a:t>for</a:t>
            </a:r>
            <a:r>
              <a:rPr lang="de-DE" sz="1400" dirty="0" smtClean="0">
                <a:latin typeface="Calibri" pitchFamily="34" charset="0"/>
                <a:sym typeface="Symbol"/>
              </a:rPr>
              <a:t> </a:t>
            </a:r>
            <a:r>
              <a:rPr lang="de-DE" sz="1400" dirty="0" err="1" smtClean="0">
                <a:latin typeface="Calibri" pitchFamily="34" charset="0"/>
                <a:sym typeface="Symbol"/>
              </a:rPr>
              <a:t>desired</a:t>
            </a:r>
            <a:r>
              <a:rPr lang="de-DE" sz="1400" dirty="0" smtClean="0">
                <a:latin typeface="Calibri" pitchFamily="34" charset="0"/>
                <a:sym typeface="Symbol"/>
              </a:rPr>
              <a:t> porosity</a:t>
            </a:r>
            <a:endParaRPr lang="de-DE" sz="1400" dirty="0">
              <a:latin typeface="Calibri" pitchFamily="34" charset="0"/>
            </a:endParaRPr>
          </a:p>
        </p:txBody>
      </p:sp>
      <p:pic>
        <p:nvPicPr>
          <p:cNvPr id="17" name="Picture 3" descr="C:\Users\My Gravity\Pictures\Staub-SiO2\DSCF315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793"/>
          <a:stretch/>
        </p:blipFill>
        <p:spPr bwMode="auto">
          <a:xfrm>
            <a:off x="6225802" y="836712"/>
            <a:ext cx="2507045" cy="288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9"/>
          <p:cNvSpPr/>
          <p:nvPr/>
        </p:nvSpPr>
        <p:spPr>
          <a:xfrm>
            <a:off x="6225801" y="3717032"/>
            <a:ext cx="2507045" cy="738664"/>
          </a:xfrm>
          <a:prstGeom prst="rect">
            <a:avLst/>
          </a:prstGeom>
        </p:spPr>
        <p:txBody>
          <a:bodyPr wrap="square">
            <a:spAutoFit/>
          </a:bodyPr>
          <a:lstStyle/>
          <a:p>
            <a:pPr algn="ctr"/>
            <a:r>
              <a:rPr lang="de-DE" sz="1400" dirty="0" smtClean="0">
                <a:latin typeface="Calibri" pitchFamily="34" charset="0"/>
                <a:sym typeface="Symbol"/>
              </a:rPr>
              <a:t>Step 3- </a:t>
            </a:r>
            <a:r>
              <a:rPr lang="de-DE" sz="1400" dirty="0" err="1" smtClean="0">
                <a:latin typeface="Calibri" pitchFamily="34" charset="0"/>
                <a:sym typeface="Symbol"/>
              </a:rPr>
              <a:t>dust</a:t>
            </a:r>
            <a:r>
              <a:rPr lang="de-DE" sz="1400" dirty="0" smtClean="0">
                <a:latin typeface="Calibri" pitchFamily="34" charset="0"/>
                <a:sym typeface="Symbol"/>
              </a:rPr>
              <a:t>-aggregate </a:t>
            </a:r>
            <a:r>
              <a:rPr lang="de-DE" sz="1400" dirty="0" err="1" smtClean="0">
                <a:latin typeface="Calibri" pitchFamily="34" charset="0"/>
                <a:sym typeface="Symbol"/>
              </a:rPr>
              <a:t>formation</a:t>
            </a:r>
            <a:r>
              <a:rPr lang="de-DE" sz="1400" dirty="0" smtClean="0">
                <a:latin typeface="Calibri" pitchFamily="34" charset="0"/>
                <a:sym typeface="Symbol"/>
              </a:rPr>
              <a:t> by using the moulds of the respective size</a:t>
            </a:r>
            <a:endParaRPr lang="de-DE" sz="1400" dirty="0">
              <a:latin typeface="Calibri" pitchFamily="34" charset="0"/>
            </a:endParaRPr>
          </a:p>
        </p:txBody>
      </p:sp>
      <p:sp>
        <p:nvSpPr>
          <p:cNvPr id="19" name="Rectangle 20"/>
          <p:cNvSpPr/>
          <p:nvPr/>
        </p:nvSpPr>
        <p:spPr>
          <a:xfrm>
            <a:off x="2267744" y="6413188"/>
            <a:ext cx="3793248" cy="307777"/>
          </a:xfrm>
          <a:prstGeom prst="rect">
            <a:avLst/>
          </a:prstGeom>
        </p:spPr>
        <p:txBody>
          <a:bodyPr wrap="square">
            <a:spAutoFit/>
          </a:bodyPr>
          <a:lstStyle/>
          <a:p>
            <a:pPr algn="ctr"/>
            <a:r>
              <a:rPr lang="de-DE" sz="1400" dirty="0" smtClean="0">
                <a:latin typeface="Calibri" pitchFamily="34" charset="0"/>
                <a:sym typeface="Symbol"/>
              </a:rPr>
              <a:t>Samples with 65% porosity  ready for loading</a:t>
            </a:r>
            <a:endParaRPr lang="de-DE" sz="1400" dirty="0">
              <a:latin typeface="Calibri" pitchFamily="34" charset="0"/>
            </a:endParaRPr>
          </a:p>
        </p:txBody>
      </p:sp>
      <p:sp>
        <p:nvSpPr>
          <p:cNvPr id="20" name="Rectangle 21"/>
          <p:cNvSpPr/>
          <p:nvPr/>
        </p:nvSpPr>
        <p:spPr>
          <a:xfrm>
            <a:off x="6454651" y="3409255"/>
            <a:ext cx="2074607" cy="307777"/>
          </a:xfrm>
          <a:prstGeom prst="rect">
            <a:avLst/>
          </a:prstGeom>
        </p:spPr>
        <p:txBody>
          <a:bodyPr wrap="none">
            <a:spAutoFit/>
          </a:bodyPr>
          <a:lstStyle/>
          <a:p>
            <a:r>
              <a:rPr lang="de-DE" sz="1400" dirty="0" smtClean="0">
                <a:solidFill>
                  <a:srgbClr val="FFFF00"/>
                </a:solidFill>
                <a:latin typeface="Calibri" pitchFamily="34" charset="0"/>
                <a:sym typeface="Symbol"/>
              </a:rPr>
              <a:t>1 cm         2 cm            5 cm</a:t>
            </a:r>
            <a:endParaRPr lang="de-DE" sz="1400" dirty="0">
              <a:solidFill>
                <a:srgbClr val="FFFF00"/>
              </a:solidFill>
              <a:latin typeface="Calibri" pitchFamily="34" charset="0"/>
              <a:sym typeface="Symbol"/>
            </a:endParaRPr>
          </a:p>
        </p:txBody>
      </p:sp>
      <p:sp>
        <p:nvSpPr>
          <p:cNvPr id="21" name="Rectangle 16"/>
          <p:cNvSpPr/>
          <p:nvPr/>
        </p:nvSpPr>
        <p:spPr>
          <a:xfrm>
            <a:off x="7365988" y="1196752"/>
            <a:ext cx="625492" cy="307777"/>
          </a:xfrm>
          <a:prstGeom prst="rect">
            <a:avLst/>
          </a:prstGeom>
        </p:spPr>
        <p:txBody>
          <a:bodyPr wrap="none">
            <a:spAutoFit/>
          </a:bodyPr>
          <a:lstStyle/>
          <a:p>
            <a:r>
              <a:rPr lang="de-DE" sz="1400" dirty="0" smtClean="0">
                <a:solidFill>
                  <a:srgbClr val="FFFF00"/>
                </a:solidFill>
                <a:latin typeface="Calibri" pitchFamily="34" charset="0"/>
                <a:sym typeface="Symbol"/>
              </a:rPr>
              <a:t>10 cm</a:t>
            </a:r>
            <a:endParaRPr lang="de-DE" sz="1400" dirty="0">
              <a:latin typeface="Calibri" pitchFamily="34" charset="0"/>
            </a:endParaRPr>
          </a:p>
        </p:txBody>
      </p:sp>
    </p:spTree>
    <p:extLst>
      <p:ext uri="{BB962C8B-B14F-4D97-AF65-F5344CB8AC3E}">
        <p14:creationId xmlns:p14="http://schemas.microsoft.com/office/powerpoint/2010/main" val="2904946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14</a:t>
            </a:fld>
            <a:endParaRPr lang="de-DE"/>
          </a:p>
        </p:txBody>
      </p:sp>
      <p:graphicFrame>
        <p:nvGraphicFramePr>
          <p:cNvPr id="4" name="Diagram 3"/>
          <p:cNvGraphicFramePr/>
          <p:nvPr>
            <p:extLst>
              <p:ext uri="{D42A27DB-BD31-4B8C-83A1-F6EECF244321}">
                <p14:modId xmlns:p14="http://schemas.microsoft.com/office/powerpoint/2010/main" val="2309245301"/>
              </p:ext>
            </p:extLst>
          </p:nvPr>
        </p:nvGraphicFramePr>
        <p:xfrm>
          <a:off x="467544" y="2564904"/>
          <a:ext cx="8676456"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2966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4</a:t>
            </a:r>
            <a:r>
              <a:rPr lang="de-DE" sz="2400" dirty="0" smtClean="0">
                <a:latin typeface="Book Antiqua" panose="02040602050305030304" pitchFamily="18" charset="0"/>
              </a:rPr>
              <a:t>- Experiments and results: outcome of collisions</a:t>
            </a:r>
            <a:endParaRPr lang="de-DE" sz="2400" dirty="0">
              <a:latin typeface="Book Antiqua" panose="02040602050305030304" pitchFamily="18" charset="0"/>
            </a:endParaRPr>
          </a:p>
        </p:txBody>
      </p:sp>
      <p:sp>
        <p:nvSpPr>
          <p:cNvPr id="4" name="Textfeld 23"/>
          <p:cNvSpPr txBox="1"/>
          <p:nvPr/>
        </p:nvSpPr>
        <p:spPr>
          <a:xfrm>
            <a:off x="131140" y="5940569"/>
            <a:ext cx="3024960" cy="523220"/>
          </a:xfrm>
          <a:prstGeom prst="rect">
            <a:avLst/>
          </a:prstGeom>
          <a:noFill/>
        </p:spPr>
        <p:txBody>
          <a:bodyPr wrap="square" rtlCol="0">
            <a:spAutoFit/>
          </a:bodyPr>
          <a:lstStyle/>
          <a:p>
            <a:pPr algn="ctr"/>
            <a:r>
              <a:rPr lang="de-DE" sz="1400" dirty="0" smtClean="0">
                <a:latin typeface="Book Antiqua" panose="02040602050305030304" pitchFamily="18" charset="0"/>
              </a:rPr>
              <a:t>Dust-aggregate sizes: 5 cm – 5 cm</a:t>
            </a:r>
          </a:p>
          <a:p>
            <a:pPr algn="ctr"/>
            <a:r>
              <a:rPr lang="de-DE" sz="1400" dirty="0" smtClean="0">
                <a:latin typeface="Book Antiqua" panose="02040602050305030304" pitchFamily="18" charset="0"/>
              </a:rPr>
              <a:t>Impact velocity: 4.2 m/s</a:t>
            </a:r>
          </a:p>
        </p:txBody>
      </p:sp>
      <p:sp>
        <p:nvSpPr>
          <p:cNvPr id="7" name="Textfeld 23"/>
          <p:cNvSpPr txBox="1"/>
          <p:nvPr/>
        </p:nvSpPr>
        <p:spPr>
          <a:xfrm>
            <a:off x="3204184" y="5949280"/>
            <a:ext cx="3024000" cy="523220"/>
          </a:xfrm>
          <a:prstGeom prst="rect">
            <a:avLst/>
          </a:prstGeom>
          <a:noFill/>
        </p:spPr>
        <p:txBody>
          <a:bodyPr wrap="square" rtlCol="0">
            <a:spAutoFit/>
          </a:bodyPr>
          <a:lstStyle/>
          <a:p>
            <a:pPr algn="ctr"/>
            <a:r>
              <a:rPr lang="de-DE" sz="1400" dirty="0" smtClean="0">
                <a:latin typeface="Book Antiqua" panose="02040602050305030304" pitchFamily="18" charset="0"/>
              </a:rPr>
              <a:t>Dust-aggregate sizes: 5 cm – 2 cm</a:t>
            </a:r>
          </a:p>
          <a:p>
            <a:pPr algn="ctr"/>
            <a:r>
              <a:rPr lang="de-DE" sz="1400" dirty="0" smtClean="0">
                <a:latin typeface="Book Antiqua" panose="02040602050305030304" pitchFamily="18" charset="0"/>
              </a:rPr>
              <a:t>Impact velocity: 4.3 m/s</a:t>
            </a:r>
          </a:p>
        </p:txBody>
      </p:sp>
      <p:sp>
        <p:nvSpPr>
          <p:cNvPr id="9" name="Textfeld 23"/>
          <p:cNvSpPr txBox="1"/>
          <p:nvPr/>
        </p:nvSpPr>
        <p:spPr>
          <a:xfrm>
            <a:off x="6159502" y="5949280"/>
            <a:ext cx="3024000" cy="523220"/>
          </a:xfrm>
          <a:prstGeom prst="rect">
            <a:avLst/>
          </a:prstGeom>
          <a:noFill/>
        </p:spPr>
        <p:txBody>
          <a:bodyPr wrap="square" rtlCol="0">
            <a:spAutoFit/>
          </a:bodyPr>
          <a:lstStyle/>
          <a:p>
            <a:pPr algn="ctr"/>
            <a:r>
              <a:rPr lang="de-DE" sz="1400" dirty="0" err="1" smtClean="0">
                <a:latin typeface="Book Antiqua" panose="02040602050305030304" pitchFamily="18" charset="0"/>
              </a:rPr>
              <a:t>Dust</a:t>
            </a:r>
            <a:r>
              <a:rPr lang="de-DE" sz="1400" dirty="0" smtClean="0">
                <a:latin typeface="Book Antiqua" panose="02040602050305030304" pitchFamily="18" charset="0"/>
              </a:rPr>
              <a:t>-aggregate </a:t>
            </a:r>
            <a:r>
              <a:rPr lang="de-DE" sz="1400" dirty="0" err="1" smtClean="0">
                <a:latin typeface="Book Antiqua" panose="02040602050305030304" pitchFamily="18" charset="0"/>
              </a:rPr>
              <a:t>sizes</a:t>
            </a:r>
            <a:r>
              <a:rPr lang="de-DE" sz="1400" dirty="0" smtClean="0">
                <a:latin typeface="Book Antiqua" panose="02040602050305030304" pitchFamily="18" charset="0"/>
              </a:rPr>
              <a:t>: 1 cm – 5 cm</a:t>
            </a:r>
          </a:p>
          <a:p>
            <a:pPr algn="ctr"/>
            <a:r>
              <a:rPr lang="de-DE" sz="1400" dirty="0" smtClean="0">
                <a:latin typeface="Book Antiqua" panose="02040602050305030304" pitchFamily="18" charset="0"/>
              </a:rPr>
              <a:t>Impact velocity: 4.6 m/s</a:t>
            </a:r>
          </a:p>
        </p:txBody>
      </p:sp>
      <p:pic>
        <p:nvPicPr>
          <p:cNvPr id="10" name="Frag-15Jan-4-Stb-5cm-5cm@4.2m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4229" y="1628800"/>
            <a:ext cx="2918783" cy="4019326"/>
          </a:xfrm>
          <a:prstGeom prst="rect">
            <a:avLst/>
          </a:prstGeom>
        </p:spPr>
      </p:pic>
      <p:pic>
        <p:nvPicPr>
          <p:cNvPr id="11" name="Growth-28Aprl-2-Stb-2cm-5cm@4.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377029" y="1641922"/>
            <a:ext cx="2635131" cy="4019326"/>
          </a:xfrm>
          <a:prstGeom prst="rect">
            <a:avLst/>
          </a:prstGeom>
        </p:spPr>
      </p:pic>
      <p:pic>
        <p:nvPicPr>
          <p:cNvPr id="12" name="Growth-1cm-5cm@4.6mps.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336956" y="1628800"/>
            <a:ext cx="2483516" cy="4055715"/>
          </a:xfrm>
          <a:prstGeom prst="rect">
            <a:avLst/>
          </a:prstGeom>
        </p:spPr>
      </p:pic>
      <p:sp>
        <p:nvSpPr>
          <p:cNvPr id="13" name="Textfeld 23"/>
          <p:cNvSpPr txBox="1"/>
          <p:nvPr/>
        </p:nvSpPr>
        <p:spPr>
          <a:xfrm>
            <a:off x="283540" y="980728"/>
            <a:ext cx="8536932" cy="338554"/>
          </a:xfrm>
          <a:prstGeom prst="rect">
            <a:avLst/>
          </a:prstGeom>
          <a:noFill/>
        </p:spPr>
        <p:txBody>
          <a:bodyPr wrap="square" rtlCol="0">
            <a:spAutoFit/>
          </a:bodyPr>
          <a:lstStyle/>
          <a:p>
            <a:r>
              <a:rPr lang="de-DE" sz="1600" dirty="0" smtClean="0">
                <a:latin typeface="Calibri" pitchFamily="34" charset="0"/>
              </a:rPr>
              <a:t>	</a:t>
            </a:r>
            <a:r>
              <a:rPr lang="de-DE" sz="1600" dirty="0" smtClean="0">
                <a:latin typeface="Book Antiqua" panose="02040602050305030304" pitchFamily="18" charset="0"/>
              </a:rPr>
              <a:t>Fragmentation		  Growth			     Growth</a:t>
            </a:r>
          </a:p>
        </p:txBody>
      </p:sp>
    </p:spTree>
    <p:extLst>
      <p:ext uri="{BB962C8B-B14F-4D97-AF65-F5344CB8AC3E}">
        <p14:creationId xmlns:p14="http://schemas.microsoft.com/office/powerpoint/2010/main" val="2990675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fullScrn="1">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fullScrn="1">
              <p:cMediaNode vol="80000">
                <p:cTn id="19"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16</a:t>
            </a:fld>
            <a:endParaRPr lang="de-DE"/>
          </a:p>
        </p:txBody>
      </p:sp>
      <p:sp>
        <p:nvSpPr>
          <p:cNvPr id="4"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4- Experiments and </a:t>
            </a:r>
            <a:r>
              <a:rPr lang="de-DE" sz="2400" dirty="0" smtClean="0">
                <a:latin typeface="Book Antiqua" panose="02040602050305030304" pitchFamily="18" charset="0"/>
              </a:rPr>
              <a:t>results: the fragmentation strength µ </a:t>
            </a:r>
            <a:endParaRPr lang="de-DE" sz="2400" dirty="0">
              <a:latin typeface="Book Antiqua" panose="0204060205030503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79512" y="692696"/>
                <a:ext cx="1440160" cy="6214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0000"/>
                          </a:solidFill>
                          <a:latin typeface="Cambria Math"/>
                        </a:rPr>
                        <m:t>µ= </m:t>
                      </m:r>
                      <m:f>
                        <m:fPr>
                          <m:ctrlPr>
                            <a:rPr lang="de-DE" i="1" smtClean="0">
                              <a:solidFill>
                                <a:srgbClr val="FF0000"/>
                              </a:solidFill>
                              <a:latin typeface="Cambria Math" panose="02040503050406030204" pitchFamily="18" charset="0"/>
                            </a:rPr>
                          </m:ctrlPr>
                        </m:fPr>
                        <m:num>
                          <m:sSub>
                            <m:sSubPr>
                              <m:ctrlPr>
                                <a:rPr lang="de-DE" i="1" smtClean="0">
                                  <a:solidFill>
                                    <a:srgbClr val="FF0000"/>
                                  </a:solidFill>
                                  <a:latin typeface="Cambria Math" panose="02040503050406030204" pitchFamily="18" charset="0"/>
                                </a:rPr>
                              </m:ctrlPr>
                            </m:sSubPr>
                            <m:e>
                              <m:r>
                                <a:rPr lang="de-DE" b="0" i="1" smtClean="0">
                                  <a:solidFill>
                                    <a:srgbClr val="FF0000"/>
                                  </a:solidFill>
                                  <a:latin typeface="Cambria Math"/>
                                </a:rPr>
                                <m:t>𝑚</m:t>
                              </m:r>
                            </m:e>
                            <m:sub>
                              <m:r>
                                <a:rPr lang="de-DE" b="0" i="1" smtClean="0">
                                  <a:solidFill>
                                    <a:srgbClr val="FF0000"/>
                                  </a:solidFill>
                                  <a:latin typeface="Cambria Math"/>
                                </a:rPr>
                                <m:t>𝑓</m:t>
                              </m:r>
                            </m:sub>
                          </m:sSub>
                        </m:num>
                        <m:den>
                          <m:sSub>
                            <m:sSubPr>
                              <m:ctrlPr>
                                <a:rPr lang="de-DE" i="1" smtClean="0">
                                  <a:solidFill>
                                    <a:srgbClr val="FF0000"/>
                                  </a:solidFill>
                                  <a:latin typeface="Cambria Math" panose="02040503050406030204" pitchFamily="18" charset="0"/>
                                </a:rPr>
                              </m:ctrlPr>
                            </m:sSubPr>
                            <m:e>
                              <m:r>
                                <a:rPr lang="de-DE" b="0" i="1" smtClean="0">
                                  <a:solidFill>
                                    <a:srgbClr val="FF0000"/>
                                  </a:solidFill>
                                  <a:latin typeface="Cambria Math"/>
                                </a:rPr>
                                <m:t>𝑚</m:t>
                              </m:r>
                            </m:e>
                            <m:sub>
                              <m:r>
                                <a:rPr lang="de-DE" b="0" i="1" smtClean="0">
                                  <a:solidFill>
                                    <a:srgbClr val="FF0000"/>
                                  </a:solidFill>
                                  <a:latin typeface="Cambria Math"/>
                                </a:rPr>
                                <m:t>𝑖</m:t>
                              </m:r>
                            </m:sub>
                          </m:sSub>
                        </m:den>
                      </m:f>
                    </m:oMath>
                  </m:oMathPara>
                </a14:m>
                <a:endParaRPr lang="de-DE"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79512" y="692696"/>
                <a:ext cx="1440160" cy="621452"/>
              </a:xfrm>
              <a:prstGeom prst="rect">
                <a:avLst/>
              </a:prstGeom>
              <a:blipFill rotWithShape="1">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339752" y="692696"/>
                <a:ext cx="6019244" cy="391582"/>
              </a:xfrm>
              <a:prstGeom prst="rect">
                <a:avLst/>
              </a:prstGeom>
            </p:spPr>
            <p:txBody>
              <a:bodyPr wrap="square">
                <a:spAutoFit/>
              </a:bodyPr>
              <a:lstStyle/>
              <a:p>
                <a14:m>
                  <m:oMath xmlns:m="http://schemas.openxmlformats.org/officeDocument/2006/math">
                    <m:sSub>
                      <m:sSubPr>
                        <m:ctrlPr>
                          <a:rPr lang="de-DE" i="1" smtClean="0">
                            <a:solidFill>
                              <a:srgbClr val="FF0000"/>
                            </a:solidFill>
                            <a:latin typeface="Cambria Math" panose="02040503050406030204" pitchFamily="18" charset="0"/>
                          </a:rPr>
                        </m:ctrlPr>
                      </m:sSubPr>
                      <m:e>
                        <m:r>
                          <a:rPr lang="de-DE" i="1">
                            <a:solidFill>
                              <a:srgbClr val="FF0000"/>
                            </a:solidFill>
                            <a:latin typeface="Cambria Math"/>
                          </a:rPr>
                          <m:t>𝑚</m:t>
                        </m:r>
                      </m:e>
                      <m:sub>
                        <m:r>
                          <a:rPr lang="de-DE" i="1">
                            <a:solidFill>
                              <a:srgbClr val="FF0000"/>
                            </a:solidFill>
                            <a:latin typeface="Cambria Math"/>
                          </a:rPr>
                          <m:t>𝑖</m:t>
                        </m:r>
                      </m:sub>
                    </m:sSub>
                  </m:oMath>
                </a14:m>
                <a:r>
                  <a:rPr lang="de-DE" dirty="0">
                    <a:solidFill>
                      <a:srgbClr val="FF0000"/>
                    </a:solidFill>
                    <a:latin typeface="Book Antiqua" panose="02040602050305030304" pitchFamily="18" charset="0"/>
                  </a:rPr>
                  <a:t>: </a:t>
                </a:r>
                <a:r>
                  <a:rPr lang="de-DE" sz="1400" i="1" dirty="0">
                    <a:solidFill>
                      <a:srgbClr val="FF0000"/>
                    </a:solidFill>
                    <a:latin typeface="Book Antiqua" panose="02040602050305030304" pitchFamily="18" charset="0"/>
                  </a:rPr>
                  <a:t>initial mass of the target</a:t>
                </a:r>
                <a14:m>
                  <m:oMath xmlns:m="http://schemas.openxmlformats.org/officeDocument/2006/math">
                    <m:r>
                      <a:rPr lang="de-DE" b="0" i="1" smtClean="0">
                        <a:solidFill>
                          <a:srgbClr val="FF0000"/>
                        </a:solidFill>
                        <a:latin typeface="Cambria Math"/>
                      </a:rPr>
                      <m:t>     </m:t>
                    </m:r>
                    <m:sSub>
                      <m:sSubPr>
                        <m:ctrlPr>
                          <a:rPr lang="de-DE" i="1">
                            <a:solidFill>
                              <a:srgbClr val="FF0000"/>
                            </a:solidFill>
                            <a:latin typeface="Cambria Math" panose="02040503050406030204" pitchFamily="18" charset="0"/>
                          </a:rPr>
                        </m:ctrlPr>
                      </m:sSubPr>
                      <m:e>
                        <m:r>
                          <a:rPr lang="de-DE" i="1">
                            <a:solidFill>
                              <a:srgbClr val="FF0000"/>
                            </a:solidFill>
                            <a:latin typeface="Cambria Math"/>
                          </a:rPr>
                          <m:t>𝑚</m:t>
                        </m:r>
                      </m:e>
                      <m:sub>
                        <m:r>
                          <a:rPr lang="de-DE" i="1">
                            <a:solidFill>
                              <a:srgbClr val="FF0000"/>
                            </a:solidFill>
                            <a:latin typeface="Cambria Math"/>
                          </a:rPr>
                          <m:t>𝑓</m:t>
                        </m:r>
                      </m:sub>
                    </m:sSub>
                  </m:oMath>
                </a14:m>
                <a:r>
                  <a:rPr lang="de-DE" dirty="0" smtClean="0">
                    <a:solidFill>
                      <a:srgbClr val="FF0000"/>
                    </a:solidFill>
                    <a:latin typeface="Book Antiqua" panose="02040602050305030304" pitchFamily="18" charset="0"/>
                  </a:rPr>
                  <a:t>:</a:t>
                </a:r>
                <a:r>
                  <a:rPr lang="de-DE" sz="1400" dirty="0">
                    <a:solidFill>
                      <a:srgbClr val="FF0000"/>
                    </a:solidFill>
                    <a:latin typeface="Book Antiqua" panose="02040602050305030304" pitchFamily="18" charset="0"/>
                  </a:rPr>
                  <a:t> </a:t>
                </a:r>
                <a:r>
                  <a:rPr lang="de-DE" sz="1400" i="1" dirty="0" smtClean="0">
                    <a:solidFill>
                      <a:srgbClr val="FF0000"/>
                    </a:solidFill>
                    <a:latin typeface="Book Antiqua" panose="02040602050305030304" pitchFamily="18" charset="0"/>
                  </a:rPr>
                  <a:t>mass of the largest fragment of the target</a:t>
                </a:r>
                <a:endParaRPr lang="de-DE" sz="1400" i="1" dirty="0" smtClean="0">
                  <a:latin typeface="Book Antiqua" panose="0204060205030503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339752" y="692696"/>
                <a:ext cx="6019244" cy="391582"/>
              </a:xfrm>
              <a:prstGeom prst="rect">
                <a:avLst/>
              </a:prstGeom>
              <a:blipFill rotWithShape="1">
                <a:blip r:embed="rId4"/>
                <a:stretch>
                  <a:fillRect t="-4688" b="-2187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186" y="1556792"/>
                <a:ext cx="1958228" cy="498278"/>
              </a:xfrm>
              <a:prstGeom prst="rect">
                <a:avLst/>
              </a:prstGeom>
              <a:noFill/>
            </p:spPr>
            <p:txBody>
              <a:bodyPr wrap="none" rtlCol="0">
                <a:spAutoFit/>
              </a:bodyPr>
              <a:lstStyle/>
              <a:p>
                <a:r>
                  <a:rPr lang="de-DE" sz="1400" dirty="0" smtClean="0">
                    <a:solidFill>
                      <a:srgbClr val="FF0000"/>
                    </a:solidFill>
                  </a:rPr>
                  <a:t>µ</a:t>
                </a:r>
                <a14:m>
                  <m:oMath xmlns:m="http://schemas.openxmlformats.org/officeDocument/2006/math">
                    <m:r>
                      <a:rPr lang="de-DE" sz="1400" b="0" i="0" smtClean="0">
                        <a:solidFill>
                          <a:srgbClr val="FF0000"/>
                        </a:solidFill>
                        <a:latin typeface="Cambria Math"/>
                      </a:rPr>
                      <m:t> </m:t>
                    </m:r>
                    <m:d>
                      <m:dPr>
                        <m:begChr m:val="{"/>
                        <m:endChr m:val=""/>
                        <m:ctrlPr>
                          <a:rPr lang="de-DE" sz="1400" i="1" smtClean="0">
                            <a:solidFill>
                              <a:srgbClr val="FF0000"/>
                            </a:solidFill>
                            <a:latin typeface="Cambria Math" panose="02040503050406030204" pitchFamily="18" charset="0"/>
                          </a:rPr>
                        </m:ctrlPr>
                      </m:dPr>
                      <m:e>
                        <m:m>
                          <m:mPr>
                            <m:mcs>
                              <m:mc>
                                <m:mcPr>
                                  <m:count m:val="1"/>
                                  <m:mcJc m:val="center"/>
                                </m:mcPr>
                              </m:mc>
                            </m:mcs>
                            <m:ctrlPr>
                              <a:rPr lang="de-DE" sz="1400" i="1" smtClean="0">
                                <a:solidFill>
                                  <a:srgbClr val="FF0000"/>
                                </a:solidFill>
                                <a:latin typeface="Cambria Math" panose="02040503050406030204" pitchFamily="18" charset="0"/>
                              </a:rPr>
                            </m:ctrlPr>
                          </m:mPr>
                          <m:mr>
                            <m:e>
                              <m:r>
                                <m:rPr>
                                  <m:brk m:alnAt="7"/>
                                </m:rPr>
                                <a:rPr lang="de-DE" sz="1400" b="0" i="1" smtClean="0">
                                  <a:solidFill>
                                    <a:srgbClr val="FF0000"/>
                                  </a:solidFill>
                                  <a:latin typeface="Cambria Math"/>
                                </a:rPr>
                                <m:t>&gt;</m:t>
                              </m:r>
                              <m:r>
                                <a:rPr lang="de-DE" sz="1400" b="0" i="1" smtClean="0">
                                  <a:solidFill>
                                    <a:srgbClr val="FF0000"/>
                                  </a:solidFill>
                                  <a:latin typeface="Cambria Math"/>
                                </a:rPr>
                                <m:t>1</m:t>
                              </m:r>
                            </m:e>
                          </m:mr>
                          <m:mr>
                            <m:e>
                              <m:r>
                                <a:rPr lang="de-DE" sz="1400" b="0" i="1" smtClean="0">
                                  <a:solidFill>
                                    <a:srgbClr val="FF0000"/>
                                  </a:solidFill>
                                  <a:latin typeface="Cambria Math"/>
                                </a:rPr>
                                <m:t>&lt;1</m:t>
                              </m:r>
                            </m:e>
                          </m:mr>
                        </m:m>
                        <m:r>
                          <a:rPr lang="de-DE" sz="1400" b="0" i="1" smtClean="0">
                            <a:solidFill>
                              <a:srgbClr val="FF0000"/>
                            </a:solidFill>
                            <a:latin typeface="Cambria Math"/>
                          </a:rPr>
                          <m:t> </m:t>
                        </m:r>
                        <m:m>
                          <m:mPr>
                            <m:mcs>
                              <m:mc>
                                <m:mcPr>
                                  <m:count m:val="1"/>
                                  <m:mcJc m:val="center"/>
                                </m:mcPr>
                              </m:mc>
                            </m:mcs>
                            <m:ctrlPr>
                              <a:rPr lang="de-DE" sz="1400" b="0" i="1" smtClean="0">
                                <a:solidFill>
                                  <a:srgbClr val="FF0000"/>
                                </a:solidFill>
                                <a:latin typeface="Cambria Math" panose="02040503050406030204" pitchFamily="18" charset="0"/>
                              </a:rPr>
                            </m:ctrlPr>
                          </m:mPr>
                          <m:mr>
                            <m:e>
                              <m:r>
                                <a:rPr lang="de-DE" sz="1400" b="0" i="1" smtClean="0">
                                  <a:solidFill>
                                    <a:srgbClr val="FF0000"/>
                                  </a:solidFill>
                                  <a:latin typeface="Cambria Math"/>
                                </a:rPr>
                                <m:t>𝑚𝑎𝑠𝑠</m:t>
                              </m:r>
                              <m:r>
                                <a:rPr lang="de-DE" sz="1400" b="0" i="1" smtClean="0">
                                  <a:solidFill>
                                    <a:srgbClr val="FF0000"/>
                                  </a:solidFill>
                                  <a:latin typeface="Cambria Math"/>
                                </a:rPr>
                                <m:t> </m:t>
                              </m:r>
                              <m:r>
                                <a:rPr lang="de-DE" sz="1400" b="0" i="1" smtClean="0">
                                  <a:solidFill>
                                    <a:srgbClr val="FF0000"/>
                                  </a:solidFill>
                                  <a:latin typeface="Cambria Math"/>
                                </a:rPr>
                                <m:t>𝑔𝑎𝑖𝑛</m:t>
                              </m:r>
                            </m:e>
                          </m:mr>
                          <m:mr>
                            <m:e>
                              <m:r>
                                <a:rPr lang="de-DE" sz="1400" b="0" i="1" smtClean="0">
                                  <a:solidFill>
                                    <a:srgbClr val="FF0000"/>
                                  </a:solidFill>
                                  <a:latin typeface="Cambria Math"/>
                                </a:rPr>
                                <m:t>𝑓𝑟𝑎𝑔𝑚𝑒𝑛𝑡𝑎𝑡𝑖𝑜𝑛</m:t>
                              </m:r>
                            </m:e>
                          </m:mr>
                        </m:m>
                      </m:e>
                    </m:d>
                  </m:oMath>
                </a14:m>
                <a:endParaRPr lang="de-DE" sz="14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186" y="1556792"/>
                <a:ext cx="1958228" cy="498278"/>
              </a:xfrm>
              <a:prstGeom prst="rect">
                <a:avLst/>
              </a:prstGeom>
              <a:blipFill rotWithShape="1">
                <a:blip r:embed="rId5"/>
                <a:stretch>
                  <a:fillRect l="-24224" t="-160976" b="-235366"/>
                </a:stretch>
              </a:blipFill>
            </p:spPr>
            <p:txBody>
              <a:bodyPr/>
              <a:lstStyle/>
              <a:p>
                <a:r>
                  <a:rPr lang="de-DE">
                    <a:noFill/>
                  </a:rPr>
                  <a:t> </a:t>
                </a:r>
              </a:p>
            </p:txBody>
          </p:sp>
        </mc:Fallback>
      </mc:AlternateContent>
      <p:graphicFrame>
        <p:nvGraphicFramePr>
          <p:cNvPr id="13" name="Object 12"/>
          <p:cNvGraphicFramePr>
            <a:graphicFrameLocks noChangeAspect="1"/>
          </p:cNvGraphicFramePr>
          <p:nvPr>
            <p:extLst>
              <p:ext uri="{D42A27DB-BD31-4B8C-83A1-F6EECF244321}">
                <p14:modId xmlns:p14="http://schemas.microsoft.com/office/powerpoint/2010/main" val="322386397"/>
              </p:ext>
            </p:extLst>
          </p:nvPr>
        </p:nvGraphicFramePr>
        <p:xfrm>
          <a:off x="1619672" y="1084278"/>
          <a:ext cx="7489122" cy="5667041"/>
        </p:xfrm>
        <a:graphic>
          <a:graphicData uri="http://schemas.openxmlformats.org/presentationml/2006/ole">
            <mc:AlternateContent xmlns:mc="http://schemas.openxmlformats.org/markup-compatibility/2006">
              <mc:Choice xmlns:v="urn:schemas-microsoft-com:vml" Requires="v">
                <p:oleObj spid="_x0000_s1134" name="Graph" r:id="rId6" imgW="3540240" imgH="2570040" progId="Origin50.Graph">
                  <p:embed/>
                </p:oleObj>
              </mc:Choice>
              <mc:Fallback>
                <p:oleObj name="Graph" r:id="rId6" imgW="3540240" imgH="2570040" progId="Origin50.Graph">
                  <p:embed/>
                  <p:pic>
                    <p:nvPicPr>
                      <p:cNvPr id="0" name=""/>
                      <p:cNvPicPr/>
                      <p:nvPr/>
                    </p:nvPicPr>
                    <p:blipFill>
                      <a:blip r:embed="rId7"/>
                      <a:stretch>
                        <a:fillRect/>
                      </a:stretch>
                    </p:blipFill>
                    <p:spPr>
                      <a:xfrm>
                        <a:off x="1619672" y="1084278"/>
                        <a:ext cx="7489122" cy="5667041"/>
                      </a:xfrm>
                      <a:prstGeom prst="rect">
                        <a:avLst/>
                      </a:prstGeom>
                    </p:spPr>
                  </p:pic>
                </p:oleObj>
              </mc:Fallback>
            </mc:AlternateContent>
          </a:graphicData>
        </a:graphic>
      </p:graphicFrame>
    </p:spTree>
    <p:extLst>
      <p:ext uri="{BB962C8B-B14F-4D97-AF65-F5344CB8AC3E}">
        <p14:creationId xmlns:p14="http://schemas.microsoft.com/office/powerpoint/2010/main" val="102499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17</a:t>
            </a:fld>
            <a:endParaRPr lang="de-DE"/>
          </a:p>
        </p:txBody>
      </p:sp>
      <p:graphicFrame>
        <p:nvGraphicFramePr>
          <p:cNvPr id="4" name="Object 3"/>
          <p:cNvGraphicFramePr>
            <a:graphicFrameLocks noChangeAspect="1"/>
          </p:cNvGraphicFramePr>
          <p:nvPr>
            <p:extLst>
              <p:ext uri="{D42A27DB-BD31-4B8C-83A1-F6EECF244321}">
                <p14:modId xmlns:p14="http://schemas.microsoft.com/office/powerpoint/2010/main" val="1709708229"/>
              </p:ext>
            </p:extLst>
          </p:nvPr>
        </p:nvGraphicFramePr>
        <p:xfrm>
          <a:off x="251520" y="1618952"/>
          <a:ext cx="6478588" cy="4978400"/>
        </p:xfrm>
        <a:graphic>
          <a:graphicData uri="http://schemas.openxmlformats.org/presentationml/2006/ole">
            <mc:AlternateContent xmlns:mc="http://schemas.openxmlformats.org/markup-compatibility/2006">
              <mc:Choice xmlns:v="urn:schemas-microsoft-com:vml" Requires="v">
                <p:oleObj spid="_x0000_s14386" name="Graph" r:id="rId3" imgW="3103200" imgH="2443680" progId="Origin50.Graph">
                  <p:embed/>
                </p:oleObj>
              </mc:Choice>
              <mc:Fallback>
                <p:oleObj name="Graph" r:id="rId3" imgW="3103200" imgH="2443680" progId="Origin50.Graph">
                  <p:embed/>
                  <p:pic>
                    <p:nvPicPr>
                      <p:cNvPr id="0" name="Object 2"/>
                      <p:cNvPicPr>
                        <a:picLocks noChangeAspect="1" noChangeArrowheads="1"/>
                      </p:cNvPicPr>
                      <p:nvPr/>
                    </p:nvPicPr>
                    <p:blipFill>
                      <a:blip r:embed="rId4"/>
                      <a:srcRect/>
                      <a:stretch>
                        <a:fillRect/>
                      </a:stretch>
                    </p:blipFill>
                    <p:spPr bwMode="auto">
                      <a:xfrm>
                        <a:off x="251520" y="1618952"/>
                        <a:ext cx="6478588"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4- Experiments and </a:t>
            </a:r>
            <a:r>
              <a:rPr lang="de-DE" sz="2400" dirty="0" smtClean="0">
                <a:latin typeface="Book Antiqua" panose="02040602050305030304" pitchFamily="18" charset="0"/>
              </a:rPr>
              <a:t>results: collision spectrum of mass ratio</a:t>
            </a:r>
            <a:endParaRPr lang="de-DE" sz="2400" dirty="0">
              <a:latin typeface="Book Antiqua" panose="02040602050305030304" pitchFamily="18" charset="0"/>
            </a:endParaRPr>
          </a:p>
        </p:txBody>
      </p:sp>
      <p:sp>
        <p:nvSpPr>
          <p:cNvPr id="8" name="Rectangle 7"/>
          <p:cNvSpPr/>
          <p:nvPr/>
        </p:nvSpPr>
        <p:spPr>
          <a:xfrm>
            <a:off x="5796136" y="836712"/>
            <a:ext cx="3267100" cy="338554"/>
          </a:xfrm>
          <a:prstGeom prst="rect">
            <a:avLst/>
          </a:prstGeom>
        </p:spPr>
        <p:txBody>
          <a:bodyPr wrap="square">
            <a:spAutoFit/>
          </a:bodyPr>
          <a:lstStyle/>
          <a:p>
            <a:pPr algn="r"/>
            <a:r>
              <a:rPr lang="de-DE" sz="1600" b="1" dirty="0" smtClean="0">
                <a:solidFill>
                  <a:srgbClr val="FF0000"/>
                </a:solidFill>
                <a:latin typeface="Book Antiqua" panose="02040602050305030304" pitchFamily="18" charset="0"/>
              </a:rPr>
              <a:t>For </a:t>
            </a:r>
            <a:r>
              <a:rPr lang="de-DE" sz="1600" b="1" dirty="0" err="1" smtClean="0">
                <a:solidFill>
                  <a:srgbClr val="FF0000"/>
                </a:solidFill>
                <a:latin typeface="Book Antiqua" panose="02040602050305030304" pitchFamily="18" charset="0"/>
              </a:rPr>
              <a:t>the</a:t>
            </a:r>
            <a:r>
              <a:rPr lang="de-DE" sz="1600" b="1" dirty="0" smtClean="0">
                <a:solidFill>
                  <a:srgbClr val="FF0000"/>
                </a:solidFill>
                <a:latin typeface="Book Antiqua" panose="02040602050305030304" pitchFamily="18" charset="0"/>
              </a:rPr>
              <a:t> </a:t>
            </a:r>
            <a:r>
              <a:rPr lang="de-DE" sz="1600" b="1" dirty="0" err="1" smtClean="0">
                <a:solidFill>
                  <a:srgbClr val="FF0000"/>
                </a:solidFill>
                <a:latin typeface="Book Antiqua" panose="02040602050305030304" pitchFamily="18" charset="0"/>
              </a:rPr>
              <a:t>velocity</a:t>
            </a:r>
            <a:r>
              <a:rPr lang="de-DE" sz="1600" b="1" dirty="0" smtClean="0">
                <a:solidFill>
                  <a:srgbClr val="FF0000"/>
                </a:solidFill>
                <a:latin typeface="Book Antiqua" panose="02040602050305030304" pitchFamily="18" charset="0"/>
              </a:rPr>
              <a:t> </a:t>
            </a:r>
            <a:r>
              <a:rPr lang="de-DE" sz="1600" b="1" dirty="0" err="1" smtClean="0">
                <a:solidFill>
                  <a:srgbClr val="FF0000"/>
                </a:solidFill>
                <a:latin typeface="Book Antiqua" panose="02040602050305030304" pitchFamily="18" charset="0"/>
              </a:rPr>
              <a:t>above</a:t>
            </a:r>
            <a:r>
              <a:rPr lang="de-DE" sz="1600" b="1" dirty="0" smtClean="0">
                <a:solidFill>
                  <a:srgbClr val="FF0000"/>
                </a:solidFill>
                <a:latin typeface="Book Antiqua" panose="02040602050305030304" pitchFamily="18" charset="0"/>
              </a:rPr>
              <a:t> 1 m/s</a:t>
            </a:r>
            <a:endParaRPr lang="de-DE" sz="1600" b="1" dirty="0">
              <a:solidFill>
                <a:srgbClr val="FF0000"/>
              </a:solidFill>
              <a:latin typeface="Book Antiqua" panose="02040602050305030304" pitchFamily="18" charset="0"/>
            </a:endParaRPr>
          </a:p>
        </p:txBody>
      </p:sp>
      <mc:AlternateContent xmlns:mc="http://schemas.openxmlformats.org/markup-compatibility/2006" xmlns:a14="http://schemas.microsoft.com/office/drawing/2010/main">
        <mc:Choice Requires="a14">
          <p:sp>
            <p:nvSpPr>
              <p:cNvPr id="9" name="TextBox 8"/>
              <p:cNvSpPr txBox="1"/>
              <p:nvPr/>
            </p:nvSpPr>
            <p:spPr>
              <a:xfrm>
                <a:off x="6840760" y="1366231"/>
                <a:ext cx="2210884" cy="478593"/>
              </a:xfrm>
              <a:prstGeom prst="rect">
                <a:avLst/>
              </a:prstGeom>
              <a:noFill/>
            </p:spPr>
            <p:txBody>
              <a:bodyPr wrap="square" rtlCol="0">
                <a:spAutoFit/>
              </a:bodyPr>
              <a:lstStyle/>
              <a:p>
                <a14:m>
                  <m:oMath xmlns:m="http://schemas.openxmlformats.org/officeDocument/2006/math">
                    <m:r>
                      <m:rPr>
                        <m:sty m:val="p"/>
                      </m:rPr>
                      <a:rPr lang="de-DE" sz="1600" i="0" smtClean="0">
                        <a:solidFill>
                          <a:srgbClr val="FF0000"/>
                        </a:solidFill>
                        <a:latin typeface="Cambria Math"/>
                      </a:rPr>
                      <m:t>f</m:t>
                    </m:r>
                    <m:r>
                      <a:rPr lang="de-DE" sz="1600" b="0" i="1" smtClean="0">
                        <a:solidFill>
                          <a:srgbClr val="FF0000"/>
                        </a:solidFill>
                        <a:latin typeface="Cambria Math"/>
                      </a:rPr>
                      <m:t>= </m:t>
                    </m:r>
                    <m:f>
                      <m:fPr>
                        <m:ctrlPr>
                          <a:rPr lang="de-DE" sz="1600" i="1" smtClean="0">
                            <a:solidFill>
                              <a:srgbClr val="FF0000"/>
                            </a:solidFill>
                            <a:latin typeface="Cambria Math" panose="02040503050406030204" pitchFamily="18" charset="0"/>
                          </a:rPr>
                        </m:ctrlPr>
                      </m:fPr>
                      <m:num>
                        <m:sSub>
                          <m:sSubPr>
                            <m:ctrlPr>
                              <a:rPr lang="de-DE" sz="1600" i="1" smtClean="0">
                                <a:solidFill>
                                  <a:srgbClr val="FF0000"/>
                                </a:solidFill>
                                <a:latin typeface="Cambria Math" panose="02040503050406030204" pitchFamily="18" charset="0"/>
                              </a:rPr>
                            </m:ctrlPr>
                          </m:sSubPr>
                          <m:e>
                            <m:r>
                              <a:rPr lang="de-DE" sz="1600" b="0" i="1" smtClean="0">
                                <a:solidFill>
                                  <a:srgbClr val="FF0000"/>
                                </a:solidFill>
                                <a:latin typeface="Cambria Math"/>
                              </a:rPr>
                              <m:t>𝑚</m:t>
                            </m:r>
                          </m:e>
                          <m:sub>
                            <m:r>
                              <a:rPr lang="de-DE" sz="1600" b="0" i="1" smtClean="0">
                                <a:solidFill>
                                  <a:srgbClr val="FF0000"/>
                                </a:solidFill>
                                <a:latin typeface="Cambria Math"/>
                              </a:rPr>
                              <m:t>𝑝</m:t>
                            </m:r>
                          </m:sub>
                        </m:sSub>
                      </m:num>
                      <m:den>
                        <m:sSub>
                          <m:sSubPr>
                            <m:ctrlPr>
                              <a:rPr lang="de-DE" sz="1600" i="1" smtClean="0">
                                <a:solidFill>
                                  <a:srgbClr val="FF0000"/>
                                </a:solidFill>
                                <a:latin typeface="Cambria Math" panose="02040503050406030204" pitchFamily="18" charset="0"/>
                              </a:rPr>
                            </m:ctrlPr>
                          </m:sSubPr>
                          <m:e>
                            <m:r>
                              <a:rPr lang="de-DE" sz="1600" b="0" i="1" smtClean="0">
                                <a:solidFill>
                                  <a:srgbClr val="FF0000"/>
                                </a:solidFill>
                                <a:latin typeface="Cambria Math"/>
                              </a:rPr>
                              <m:t>𝑚</m:t>
                            </m:r>
                          </m:e>
                          <m:sub>
                            <m:r>
                              <a:rPr lang="de-DE" sz="1600" b="0" i="1" smtClean="0">
                                <a:solidFill>
                                  <a:srgbClr val="FF0000"/>
                                </a:solidFill>
                                <a:latin typeface="Cambria Math"/>
                              </a:rPr>
                              <m:t>𝑡</m:t>
                            </m:r>
                          </m:sub>
                        </m:sSub>
                      </m:den>
                    </m:f>
                  </m:oMath>
                </a14:m>
                <a:r>
                  <a:rPr lang="de-DE" sz="1600" dirty="0">
                    <a:solidFill>
                      <a:srgbClr val="FF0000"/>
                    </a:solidFill>
                  </a:rPr>
                  <a:t> </a:t>
                </a:r>
                <a14:m>
                  <m:oMath xmlns:m="http://schemas.openxmlformats.org/officeDocument/2006/math">
                    <m:r>
                      <a:rPr lang="de-DE" sz="1600" i="1">
                        <a:solidFill>
                          <a:srgbClr val="FF0000"/>
                        </a:solidFill>
                        <a:latin typeface="Cambria Math"/>
                      </a:rPr>
                      <m:t>=</m:t>
                    </m:r>
                  </m:oMath>
                </a14:m>
                <a:r>
                  <a:rPr lang="de-DE" sz="1600" dirty="0" smtClean="0">
                    <a:solidFill>
                      <a:srgbClr val="FF0000"/>
                    </a:solidFill>
                  </a:rPr>
                  <a:t> </a:t>
                </a:r>
                <a14:m>
                  <m:oMath xmlns:m="http://schemas.openxmlformats.org/officeDocument/2006/math">
                    <m:r>
                      <a:rPr lang="de-DE" sz="1600" i="1">
                        <a:solidFill>
                          <a:srgbClr val="FF0000"/>
                        </a:solidFill>
                        <a:latin typeface="Cambria Math"/>
                      </a:rPr>
                      <m:t> </m:t>
                    </m:r>
                    <m:f>
                      <m:fPr>
                        <m:ctrlPr>
                          <a:rPr lang="de-DE" sz="1600" i="1">
                            <a:solidFill>
                              <a:srgbClr val="FF0000"/>
                            </a:solidFill>
                            <a:latin typeface="Cambria Math" panose="02040503050406030204" pitchFamily="18" charset="0"/>
                          </a:rPr>
                        </m:ctrlPr>
                      </m:fPr>
                      <m:num>
                        <m:r>
                          <a:rPr lang="de-DE" sz="1600" b="0" i="1" smtClean="0">
                            <a:solidFill>
                              <a:srgbClr val="FF0000"/>
                            </a:solidFill>
                            <a:latin typeface="Cambria Math"/>
                          </a:rPr>
                          <m:t>𝑝𝑟𝑜𝑗𝑒𝑐𝑡𝑖𝑙𝑒</m:t>
                        </m:r>
                        <m:r>
                          <a:rPr lang="de-DE" sz="1600" b="0" i="1" smtClean="0">
                            <a:solidFill>
                              <a:srgbClr val="FF0000"/>
                            </a:solidFill>
                            <a:latin typeface="Cambria Math"/>
                          </a:rPr>
                          <m:t> </m:t>
                        </m:r>
                        <m:r>
                          <a:rPr lang="de-DE" sz="1600" b="0" i="1" smtClean="0">
                            <a:solidFill>
                              <a:srgbClr val="FF0000"/>
                            </a:solidFill>
                            <a:latin typeface="Cambria Math"/>
                          </a:rPr>
                          <m:t>𝑚𝑎𝑠𝑠</m:t>
                        </m:r>
                      </m:num>
                      <m:den>
                        <m:r>
                          <a:rPr lang="de-DE" sz="1600" b="0" i="1" smtClean="0">
                            <a:solidFill>
                              <a:srgbClr val="FF0000"/>
                            </a:solidFill>
                            <a:latin typeface="Cambria Math"/>
                          </a:rPr>
                          <m:t>𝑡𝑎𝑟𝑔𝑒𝑡</m:t>
                        </m:r>
                        <m:r>
                          <a:rPr lang="de-DE" sz="1600" b="0" i="1" smtClean="0">
                            <a:solidFill>
                              <a:srgbClr val="FF0000"/>
                            </a:solidFill>
                            <a:latin typeface="Cambria Math"/>
                          </a:rPr>
                          <m:t> </m:t>
                        </m:r>
                        <m:r>
                          <a:rPr lang="de-DE" sz="1600" b="0" i="1" smtClean="0">
                            <a:solidFill>
                              <a:srgbClr val="FF0000"/>
                            </a:solidFill>
                            <a:latin typeface="Cambria Math"/>
                          </a:rPr>
                          <m:t>𝑚𝑎𝑠𝑠</m:t>
                        </m:r>
                      </m:den>
                    </m:f>
                  </m:oMath>
                </a14:m>
                <a:endParaRPr lang="de-DE" sz="16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840760" y="1366231"/>
                <a:ext cx="2210884" cy="478593"/>
              </a:xfrm>
              <a:prstGeom prst="rect">
                <a:avLst/>
              </a:prstGeom>
              <a:blipFill rotWithShape="1">
                <a:blip r:embed="rId5"/>
                <a:stretch>
                  <a:fillRect b="-25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763197" y="2066626"/>
                <a:ext cx="2288447" cy="498278"/>
              </a:xfrm>
              <a:prstGeom prst="rect">
                <a:avLst/>
              </a:prstGeom>
              <a:noFill/>
            </p:spPr>
            <p:txBody>
              <a:bodyPr wrap="none" rtlCol="0">
                <a:spAutoFit/>
              </a:bodyPr>
              <a:lstStyle/>
              <a:p>
                <a:r>
                  <a:rPr lang="de-DE" sz="2400" dirty="0" smtClean="0">
                    <a:solidFill>
                      <a:srgbClr val="FF0000"/>
                    </a:solidFill>
                    <a:latin typeface="Book Antiqua" panose="02040602050305030304" pitchFamily="18" charset="0"/>
                  </a:rPr>
                  <a:t>f</a:t>
                </a:r>
                <a14:m>
                  <m:oMath xmlns:m="http://schemas.openxmlformats.org/officeDocument/2006/math">
                    <m:r>
                      <a:rPr lang="de-DE" sz="1400" b="0" i="0" smtClean="0">
                        <a:solidFill>
                          <a:srgbClr val="FF0000"/>
                        </a:solidFill>
                        <a:latin typeface="Cambria Math"/>
                      </a:rPr>
                      <m:t>    </m:t>
                    </m:r>
                    <m:d>
                      <m:dPr>
                        <m:begChr m:val="{"/>
                        <m:endChr m:val=""/>
                        <m:ctrlPr>
                          <a:rPr lang="de-DE" sz="1400" i="1" smtClean="0">
                            <a:solidFill>
                              <a:srgbClr val="FF0000"/>
                            </a:solidFill>
                            <a:latin typeface="Cambria Math" panose="02040503050406030204" pitchFamily="18" charset="0"/>
                          </a:rPr>
                        </m:ctrlPr>
                      </m:dPr>
                      <m:e>
                        <m:r>
                          <a:rPr lang="de-DE" sz="1400" b="0" i="1" smtClean="0">
                            <a:solidFill>
                              <a:srgbClr val="FF0000"/>
                            </a:solidFill>
                            <a:latin typeface="Cambria Math"/>
                          </a:rPr>
                          <m:t>  </m:t>
                        </m:r>
                        <m:m>
                          <m:mPr>
                            <m:mcs>
                              <m:mc>
                                <m:mcPr>
                                  <m:count m:val="1"/>
                                  <m:mcJc m:val="center"/>
                                </m:mcPr>
                              </m:mc>
                            </m:mcs>
                            <m:ctrlPr>
                              <a:rPr lang="de-DE" sz="1400" i="1" smtClean="0">
                                <a:solidFill>
                                  <a:srgbClr val="FF0000"/>
                                </a:solidFill>
                                <a:latin typeface="Cambria Math" panose="02040503050406030204" pitchFamily="18" charset="0"/>
                              </a:rPr>
                            </m:ctrlPr>
                          </m:mPr>
                          <m:mr>
                            <m:e>
                              <m:r>
                                <m:rPr>
                                  <m:brk m:alnAt="7"/>
                                </m:rPr>
                                <a:rPr lang="de-DE" sz="1400" i="1" smtClean="0">
                                  <a:solidFill>
                                    <a:srgbClr val="FF0000"/>
                                  </a:solidFill>
                                  <a:latin typeface="Cambria Math"/>
                                </a:rPr>
                                <m:t>≤</m:t>
                              </m:r>
                              <m:r>
                                <a:rPr lang="de-DE" sz="1400" b="0" i="1" smtClean="0">
                                  <a:solidFill>
                                    <a:srgbClr val="FF0000"/>
                                  </a:solidFill>
                                  <a:latin typeface="Cambria Math"/>
                                </a:rPr>
                                <m:t>0.1</m:t>
                              </m:r>
                            </m:e>
                          </m:mr>
                          <m:mr>
                            <m:e>
                              <m:r>
                                <m:rPr>
                                  <m:brk m:alnAt="7"/>
                                </m:rPr>
                                <a:rPr lang="de-DE" sz="1400" i="1">
                                  <a:solidFill>
                                    <a:srgbClr val="FF0000"/>
                                  </a:solidFill>
                                  <a:latin typeface="Cambria Math"/>
                                </a:rPr>
                                <m:t>≥</m:t>
                              </m:r>
                              <m:r>
                                <a:rPr lang="de-DE" sz="1400" b="0" i="1" smtClean="0">
                                  <a:solidFill>
                                    <a:srgbClr val="FF0000"/>
                                  </a:solidFill>
                                  <a:latin typeface="Cambria Math"/>
                                </a:rPr>
                                <m:t>0.</m:t>
                              </m:r>
                              <m:r>
                                <a:rPr lang="de-DE" sz="1400" i="1">
                                  <a:solidFill>
                                    <a:srgbClr val="FF0000"/>
                                  </a:solidFill>
                                  <a:latin typeface="Cambria Math"/>
                                </a:rPr>
                                <m:t>1</m:t>
                              </m:r>
                            </m:e>
                          </m:mr>
                        </m:m>
                        <m:r>
                          <a:rPr lang="de-DE" sz="1400" b="0" i="1" smtClean="0">
                            <a:solidFill>
                              <a:srgbClr val="FF0000"/>
                            </a:solidFill>
                            <a:latin typeface="Cambria Math"/>
                          </a:rPr>
                          <m:t> </m:t>
                        </m:r>
                        <m:m>
                          <m:mPr>
                            <m:mcs>
                              <m:mc>
                                <m:mcPr>
                                  <m:count m:val="1"/>
                                  <m:mcJc m:val="center"/>
                                </m:mcPr>
                              </m:mc>
                            </m:mcs>
                            <m:ctrlPr>
                              <a:rPr lang="de-DE" sz="1400" b="0" i="1" smtClean="0">
                                <a:solidFill>
                                  <a:srgbClr val="FF0000"/>
                                </a:solidFill>
                                <a:latin typeface="Cambria Math" panose="02040503050406030204" pitchFamily="18" charset="0"/>
                              </a:rPr>
                            </m:ctrlPr>
                          </m:mPr>
                          <m:mr>
                            <m:e>
                              <m:r>
                                <m:rPr>
                                  <m:brk m:alnAt="7"/>
                                </m:rPr>
                                <a:rPr lang="de-DE" sz="1400" b="0" i="1" smtClean="0">
                                  <a:solidFill>
                                    <a:srgbClr val="FF0000"/>
                                  </a:solidFill>
                                  <a:latin typeface="Cambria Math"/>
                                </a:rPr>
                                <m:t>𝑚</m:t>
                              </m:r>
                              <m:r>
                                <a:rPr lang="de-DE" sz="1400" b="0" i="1" smtClean="0">
                                  <a:solidFill>
                                    <a:srgbClr val="FF0000"/>
                                  </a:solidFill>
                                  <a:latin typeface="Cambria Math"/>
                                </a:rPr>
                                <m:t>𝑎𝑠𝑠</m:t>
                              </m:r>
                              <m:r>
                                <a:rPr lang="de-DE" sz="1400" b="0" i="1" smtClean="0">
                                  <a:solidFill>
                                    <a:srgbClr val="FF0000"/>
                                  </a:solidFill>
                                  <a:latin typeface="Cambria Math"/>
                                </a:rPr>
                                <m:t> </m:t>
                              </m:r>
                              <m:r>
                                <a:rPr lang="de-DE" sz="1400" b="0" i="1" smtClean="0">
                                  <a:solidFill>
                                    <a:srgbClr val="FF0000"/>
                                  </a:solidFill>
                                  <a:latin typeface="Cambria Math"/>
                                </a:rPr>
                                <m:t>𝑔𝑎𝑖𝑛</m:t>
                              </m:r>
                            </m:e>
                          </m:mr>
                          <m:mr>
                            <m:e>
                              <m:r>
                                <m:rPr>
                                  <m:brk m:alnAt="7"/>
                                </m:rPr>
                                <a:rPr lang="de-DE" sz="1400" i="1">
                                  <a:solidFill>
                                    <a:srgbClr val="FF0000"/>
                                  </a:solidFill>
                                  <a:latin typeface="Cambria Math"/>
                                </a:rPr>
                                <m:t>𝑓</m:t>
                              </m:r>
                              <m:r>
                                <a:rPr lang="de-DE" sz="1400" i="1">
                                  <a:solidFill>
                                    <a:srgbClr val="FF0000"/>
                                  </a:solidFill>
                                  <a:latin typeface="Cambria Math"/>
                                </a:rPr>
                                <m:t>𝑟𝑎𝑔𝑚𝑒𝑛𝑡𝑎𝑡𝑖𝑜𝑛</m:t>
                              </m:r>
                            </m:e>
                          </m:mr>
                        </m:m>
                      </m:e>
                    </m:d>
                  </m:oMath>
                </a14:m>
                <a:endParaRPr lang="de-DE" sz="14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63197" y="2066626"/>
                <a:ext cx="2288447" cy="498278"/>
              </a:xfrm>
              <a:prstGeom prst="rect">
                <a:avLst/>
              </a:prstGeom>
              <a:blipFill rotWithShape="1">
                <a:blip r:embed="rId6"/>
                <a:stretch>
                  <a:fillRect l="-15426" t="-159756" b="-236585"/>
                </a:stretch>
              </a:blipFill>
            </p:spPr>
            <p:txBody>
              <a:bodyPr/>
              <a:lstStyle/>
              <a:p>
                <a:r>
                  <a:rPr lang="de-DE">
                    <a:noFill/>
                  </a:rPr>
                  <a:t> </a:t>
                </a:r>
              </a:p>
            </p:txBody>
          </p:sp>
        </mc:Fallback>
      </mc:AlternateContent>
    </p:spTree>
    <p:extLst>
      <p:ext uri="{BB962C8B-B14F-4D97-AF65-F5344CB8AC3E}">
        <p14:creationId xmlns:p14="http://schemas.microsoft.com/office/powerpoint/2010/main" val="457500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18</a:t>
            </a:fld>
            <a:endParaRPr lang="de-DE"/>
          </a:p>
        </p:txBody>
      </p:sp>
      <p:sp>
        <p:nvSpPr>
          <p:cNvPr id="10"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4- Experiments and </a:t>
            </a:r>
            <a:r>
              <a:rPr lang="de-DE" sz="2400" dirty="0" smtClean="0">
                <a:latin typeface="Book Antiqua" panose="02040602050305030304" pitchFamily="18" charset="0"/>
              </a:rPr>
              <a:t>results: collision spectrum of mass ratio</a:t>
            </a:r>
            <a:endParaRPr lang="de-DE" sz="2400" dirty="0">
              <a:latin typeface="Book Antiqua" panose="0204060205030503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094833313"/>
              </p:ext>
            </p:extLst>
          </p:nvPr>
        </p:nvGraphicFramePr>
        <p:xfrm>
          <a:off x="251520" y="1618952"/>
          <a:ext cx="6478588" cy="4978400"/>
        </p:xfrm>
        <a:graphic>
          <a:graphicData uri="http://schemas.openxmlformats.org/presentationml/2006/ole">
            <mc:AlternateContent xmlns:mc="http://schemas.openxmlformats.org/markup-compatibility/2006">
              <mc:Choice xmlns:v="urn:schemas-microsoft-com:vml" Requires="v">
                <p:oleObj spid="_x0000_s16425" name="Graph" r:id="rId3" imgW="3103200" imgH="2443680" progId="Origin50.Graph">
                  <p:embed/>
                </p:oleObj>
              </mc:Choice>
              <mc:Fallback>
                <p:oleObj name="Graph" r:id="rId3" imgW="3103200" imgH="2443680" progId="Origin50.Graph">
                  <p:embed/>
                  <p:pic>
                    <p:nvPicPr>
                      <p:cNvPr id="0" name=""/>
                      <p:cNvPicPr>
                        <a:picLocks noChangeAspect="1" noChangeArrowheads="1"/>
                      </p:cNvPicPr>
                      <p:nvPr/>
                    </p:nvPicPr>
                    <p:blipFill>
                      <a:blip r:embed="rId4"/>
                      <a:srcRect/>
                      <a:stretch>
                        <a:fillRect/>
                      </a:stretch>
                    </p:blipFill>
                    <p:spPr bwMode="auto">
                      <a:xfrm>
                        <a:off x="251520" y="1618952"/>
                        <a:ext cx="6478588"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9" name="TextBox 8"/>
              <p:cNvSpPr txBox="1"/>
              <p:nvPr/>
            </p:nvSpPr>
            <p:spPr>
              <a:xfrm>
                <a:off x="6116056" y="620688"/>
                <a:ext cx="3027944" cy="2723053"/>
              </a:xfrm>
              <a:prstGeom prst="rect">
                <a:avLst/>
              </a:prstGeom>
              <a:noFill/>
            </p:spPr>
            <p:txBody>
              <a:bodyPr wrap="none" rtlCol="0">
                <a:spAutoFit/>
              </a:bodyPr>
              <a:lstStyle/>
              <a:p>
                <a:pPr algn="r"/>
                <a:r>
                  <a:rPr lang="de-DE" sz="2800" b="0" dirty="0" smtClean="0">
                    <a:latin typeface="Book Antiqua" panose="02040602050305030304" pitchFamily="18" charset="0"/>
                  </a:rPr>
                  <a:t>Hill funtion</a:t>
                </a:r>
              </a:p>
              <a:p>
                <a:pPr algn="r"/>
                <a14:m>
                  <m:oMathPara xmlns:m="http://schemas.openxmlformats.org/officeDocument/2006/math">
                    <m:oMathParaPr>
                      <m:jc m:val="centerGroup"/>
                    </m:oMathParaPr>
                    <m:oMath xmlns:m="http://schemas.openxmlformats.org/officeDocument/2006/math">
                      <m:r>
                        <a:rPr lang="de-DE" b="0" i="1" smtClean="0">
                          <a:latin typeface="Cambria Math"/>
                        </a:rPr>
                        <m:t>µ(</m:t>
                      </m:r>
                      <m:r>
                        <a:rPr lang="de-DE" b="0" i="1" smtClean="0">
                          <a:latin typeface="Cambria Math"/>
                        </a:rPr>
                        <m:t>𝑥</m:t>
                      </m:r>
                      <m:r>
                        <a:rPr lang="de-DE" b="0" i="1" smtClean="0">
                          <a:latin typeface="Cambria Math"/>
                        </a:rPr>
                        <m:t>)=</m:t>
                      </m:r>
                      <m:r>
                        <a:rPr lang="de-DE" b="0" i="1" smtClean="0">
                          <a:latin typeface="Cambria Math"/>
                        </a:rPr>
                        <m:t>𝐴</m:t>
                      </m:r>
                      <m:r>
                        <a:rPr lang="de-DE" b="0" i="1" smtClean="0">
                          <a:latin typeface="Cambria Math"/>
                        </a:rPr>
                        <m:t>+</m:t>
                      </m:r>
                      <m:d>
                        <m:dPr>
                          <m:ctrlPr>
                            <a:rPr lang="de-DE" b="0" i="1" smtClean="0">
                              <a:latin typeface="Cambria Math" panose="02040503050406030204" pitchFamily="18" charset="0"/>
                            </a:rPr>
                          </m:ctrlPr>
                        </m:dPr>
                        <m:e>
                          <m:r>
                            <a:rPr lang="de-DE" b="0" i="1" smtClean="0">
                              <a:latin typeface="Cambria Math"/>
                            </a:rPr>
                            <m:t>𝐵</m:t>
                          </m:r>
                          <m:r>
                            <a:rPr lang="de-DE" b="0" i="1" smtClean="0">
                              <a:latin typeface="Cambria Math"/>
                            </a:rPr>
                            <m:t>−</m:t>
                          </m:r>
                          <m:r>
                            <a:rPr lang="de-DE" b="0" i="1" smtClean="0">
                              <a:latin typeface="Cambria Math"/>
                            </a:rPr>
                            <m:t>𝐴</m:t>
                          </m:r>
                        </m:e>
                      </m:d>
                      <m:f>
                        <m:fPr>
                          <m:ctrlPr>
                            <a:rPr lang="de-DE" i="1" smtClean="0">
                              <a:latin typeface="Cambria Math" panose="02040503050406030204" pitchFamily="18" charset="0"/>
                            </a:rPr>
                          </m:ctrlPr>
                        </m:fPr>
                        <m:num>
                          <m:sSup>
                            <m:sSupPr>
                              <m:ctrlPr>
                                <a:rPr lang="de-DE" i="1" smtClean="0">
                                  <a:latin typeface="Cambria Math" panose="02040503050406030204" pitchFamily="18" charset="0"/>
                                </a:rPr>
                              </m:ctrlPr>
                            </m:sSupPr>
                            <m:e>
                              <m:r>
                                <a:rPr lang="de-DE" b="0" i="1" smtClean="0">
                                  <a:latin typeface="Cambria Math"/>
                                </a:rPr>
                                <m:t>𝐸</m:t>
                              </m:r>
                            </m:e>
                            <m:sup>
                              <m:r>
                                <a:rPr lang="de-DE" b="0" i="1" smtClean="0">
                                  <a:latin typeface="Cambria Math"/>
                                </a:rPr>
                                <m:t>𝑛</m:t>
                              </m:r>
                            </m:sup>
                          </m:sSup>
                        </m:num>
                        <m:den>
                          <m:sSup>
                            <m:sSupPr>
                              <m:ctrlPr>
                                <a:rPr lang="de-DE" i="1">
                                  <a:latin typeface="Cambria Math" panose="02040503050406030204" pitchFamily="18" charset="0"/>
                                </a:rPr>
                              </m:ctrlPr>
                            </m:sSupPr>
                            <m:e>
                              <m:r>
                                <a:rPr lang="de-DE" b="0" i="1" smtClean="0">
                                  <a:latin typeface="Cambria Math"/>
                                </a:rPr>
                                <m:t>𝑘</m:t>
                              </m:r>
                            </m:e>
                            <m:sup>
                              <m:r>
                                <a:rPr lang="de-DE" i="1">
                                  <a:latin typeface="Cambria Math"/>
                                </a:rPr>
                                <m:t>𝑛</m:t>
                              </m:r>
                            </m:sup>
                          </m:sSup>
                          <m:r>
                            <a:rPr lang="de-DE" b="0" i="1" smtClean="0">
                              <a:latin typeface="Cambria Math"/>
                            </a:rPr>
                            <m:t>+</m:t>
                          </m:r>
                          <m:sSup>
                            <m:sSupPr>
                              <m:ctrlPr>
                                <a:rPr lang="de-DE" i="1">
                                  <a:latin typeface="Cambria Math" panose="02040503050406030204" pitchFamily="18" charset="0"/>
                                </a:rPr>
                              </m:ctrlPr>
                            </m:sSupPr>
                            <m:e>
                              <m:r>
                                <a:rPr lang="de-DE" i="1">
                                  <a:latin typeface="Cambria Math"/>
                                </a:rPr>
                                <m:t>𝐸</m:t>
                              </m:r>
                            </m:e>
                            <m:sup>
                              <m:r>
                                <a:rPr lang="de-DE" i="1">
                                  <a:latin typeface="Cambria Math"/>
                                </a:rPr>
                                <m:t>𝑛</m:t>
                              </m:r>
                            </m:sup>
                          </m:sSup>
                        </m:den>
                      </m:f>
                    </m:oMath>
                  </m:oMathPara>
                </a14:m>
                <a:endParaRPr lang="de-DE" dirty="0" smtClean="0"/>
              </a:p>
              <a:p>
                <a:pPr algn="r"/>
                <a:endParaRPr lang="de-DE" dirty="0" smtClean="0">
                  <a:latin typeface="Book Antiqua" panose="02040602050305030304" pitchFamily="18" charset="0"/>
                </a:endParaRPr>
              </a:p>
              <a:p>
                <a:pPr algn="r"/>
                <a:r>
                  <a:rPr lang="de-DE" dirty="0" smtClean="0">
                    <a:latin typeface="Book Antiqua" panose="02040602050305030304" pitchFamily="18" charset="0"/>
                  </a:rPr>
                  <a:t>A = start</a:t>
                </a:r>
              </a:p>
              <a:p>
                <a:pPr algn="r"/>
                <a:r>
                  <a:rPr lang="de-DE" dirty="0" smtClean="0">
                    <a:latin typeface="Book Antiqua" panose="02040602050305030304" pitchFamily="18" charset="0"/>
                  </a:rPr>
                  <a:t>B  = end</a:t>
                </a:r>
              </a:p>
              <a:p>
                <a:pPr algn="r"/>
                <a:r>
                  <a:rPr lang="de-DE" i="1" dirty="0" smtClean="0">
                    <a:latin typeface="Book Antiqua" panose="02040602050305030304" pitchFamily="18" charset="0"/>
                  </a:rPr>
                  <a:t>k</a:t>
                </a:r>
                <a:r>
                  <a:rPr lang="de-DE" dirty="0" smtClean="0">
                    <a:latin typeface="Book Antiqua" panose="02040602050305030304" pitchFamily="18" charset="0"/>
                  </a:rPr>
                  <a:t> = Michaelis constant</a:t>
                </a:r>
              </a:p>
              <a:p>
                <a:pPr algn="r"/>
                <a:r>
                  <a:rPr lang="de-DE" dirty="0" smtClean="0"/>
                  <a:t> </a:t>
                </a:r>
                <a14:m>
                  <m:oMath xmlns:m="http://schemas.openxmlformats.org/officeDocument/2006/math">
                    <m:r>
                      <a:rPr lang="de-DE" i="1">
                        <a:latin typeface="Cambria Math"/>
                      </a:rPr>
                      <m:t>𝑘</m:t>
                    </m:r>
                    <m:r>
                      <a:rPr lang="de-DE" i="1">
                        <a:latin typeface="Cambria Math"/>
                      </a:rPr>
                      <m:t>= </m:t>
                    </m:r>
                    <m:sSub>
                      <m:sSubPr>
                        <m:ctrlPr>
                          <a:rPr lang="de-DE" i="1">
                            <a:latin typeface="Cambria Math" panose="02040503050406030204" pitchFamily="18" charset="0"/>
                          </a:rPr>
                        </m:ctrlPr>
                      </m:sSubPr>
                      <m:e>
                        <m:r>
                          <a:rPr lang="de-DE" i="1">
                            <a:latin typeface="Cambria Math"/>
                          </a:rPr>
                          <m:t>µ</m:t>
                        </m:r>
                      </m:e>
                      <m:sub>
                        <m:r>
                          <a:rPr lang="de-DE" i="1">
                            <a:latin typeface="Cambria Math"/>
                          </a:rPr>
                          <m:t>0.5</m:t>
                        </m:r>
                      </m:sub>
                    </m:sSub>
                  </m:oMath>
                </a14:m>
                <a:endParaRPr lang="de-DE" dirty="0"/>
              </a:p>
              <a:p>
                <a:pPr algn="r"/>
                <a:r>
                  <a:rPr lang="de-DE" i="1" dirty="0" smtClean="0">
                    <a:latin typeface="Book Antiqua" panose="02040602050305030304" pitchFamily="18" charset="0"/>
                  </a:rPr>
                  <a:t>n</a:t>
                </a:r>
                <a:r>
                  <a:rPr lang="de-DE" dirty="0" smtClean="0">
                    <a:latin typeface="Book Antiqua" panose="02040602050305030304" pitchFamily="18" charset="0"/>
                  </a:rPr>
                  <a:t> </a:t>
                </a:r>
                <a:r>
                  <a:rPr lang="de-DE" dirty="0">
                    <a:latin typeface="Book Antiqua" panose="02040602050305030304" pitchFamily="18" charset="0"/>
                  </a:rPr>
                  <a:t>= </a:t>
                </a:r>
                <a:r>
                  <a:rPr lang="de-DE" dirty="0" smtClean="0">
                    <a:latin typeface="Book Antiqua" panose="02040602050305030304" pitchFamily="18" charset="0"/>
                  </a:rPr>
                  <a:t>Hill coefficient</a:t>
                </a:r>
                <a:endParaRPr lang="de-DE" dirty="0">
                  <a:latin typeface="Book Antiqua" panose="0204060205030503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116056" y="620688"/>
                <a:ext cx="3027944" cy="2723053"/>
              </a:xfrm>
              <a:prstGeom prst="rect">
                <a:avLst/>
              </a:prstGeom>
              <a:blipFill rotWithShape="1">
                <a:blip r:embed="rId5"/>
                <a:stretch>
                  <a:fillRect t="-2237" r="-4225" b="-2685"/>
                </a:stretch>
              </a:blipFill>
            </p:spPr>
            <p:txBody>
              <a:bodyPr/>
              <a:lstStyle/>
              <a:p>
                <a:r>
                  <a:rPr lang="de-DE">
                    <a:noFill/>
                  </a:rPr>
                  <a:t> </a:t>
                </a:r>
              </a:p>
            </p:txBody>
          </p:sp>
        </mc:Fallback>
      </mc:AlternateContent>
    </p:spTree>
    <p:extLst>
      <p:ext uri="{BB962C8B-B14F-4D97-AF65-F5344CB8AC3E}">
        <p14:creationId xmlns:p14="http://schemas.microsoft.com/office/powerpoint/2010/main" val="3638383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19</a:t>
            </a:fld>
            <a:endParaRPr lang="de-DE"/>
          </a:p>
        </p:txBody>
      </p:sp>
      <p:sp>
        <p:nvSpPr>
          <p:cNvPr id="10"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4- Experiments and </a:t>
            </a:r>
            <a:r>
              <a:rPr lang="de-DE" sz="2400" dirty="0" smtClean="0">
                <a:latin typeface="Book Antiqua" panose="02040602050305030304" pitchFamily="18" charset="0"/>
              </a:rPr>
              <a:t>results: collision spectrum of mass ratio</a:t>
            </a:r>
            <a:endParaRPr lang="de-DE" sz="2400" dirty="0">
              <a:latin typeface="Book Antiqua" panose="0204060205030503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088675627"/>
              </p:ext>
            </p:extLst>
          </p:nvPr>
        </p:nvGraphicFramePr>
        <p:xfrm>
          <a:off x="179512" y="1546841"/>
          <a:ext cx="6658065" cy="5194527"/>
        </p:xfrm>
        <a:graphic>
          <a:graphicData uri="http://schemas.openxmlformats.org/presentationml/2006/ole">
            <mc:AlternateContent xmlns:mc="http://schemas.openxmlformats.org/markup-compatibility/2006">
              <mc:Choice xmlns:v="urn:schemas-microsoft-com:vml" Requires="v">
                <p:oleObj spid="_x0000_s17422" name="Graph" r:id="rId3" imgW="3077280" imgH="2400480" progId="Origin50.Graph">
                  <p:embed/>
                </p:oleObj>
              </mc:Choice>
              <mc:Fallback>
                <p:oleObj name="Graph" r:id="rId3" imgW="3077280" imgH="2400480" progId="Origin50.Graph">
                  <p:embed/>
                  <p:pic>
                    <p:nvPicPr>
                      <p:cNvPr id="0" name=""/>
                      <p:cNvPicPr/>
                      <p:nvPr/>
                    </p:nvPicPr>
                    <p:blipFill>
                      <a:blip r:embed="rId4"/>
                      <a:stretch>
                        <a:fillRect/>
                      </a:stretch>
                    </p:blipFill>
                    <p:spPr>
                      <a:xfrm>
                        <a:off x="179512" y="1546841"/>
                        <a:ext cx="6658065" cy="5194527"/>
                      </a:xfrm>
                      <a:prstGeom prst="rect">
                        <a:avLst/>
                      </a:prstGeom>
                    </p:spPr>
                  </p:pic>
                </p:oleObj>
              </mc:Fallback>
            </mc:AlternateContent>
          </a:graphicData>
        </a:graphic>
      </p:graphicFrame>
    </p:spTree>
    <p:extLst>
      <p:ext uri="{BB962C8B-B14F-4D97-AF65-F5344CB8AC3E}">
        <p14:creationId xmlns:p14="http://schemas.microsoft.com/office/powerpoint/2010/main" val="650682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2</a:t>
            </a:fld>
            <a:endParaRPr lang="de-DE"/>
          </a:p>
        </p:txBody>
      </p:sp>
      <p:sp>
        <p:nvSpPr>
          <p:cNvPr id="3"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de-DE" sz="4000" dirty="0" smtClean="0">
                <a:latin typeface="Book Antiqua" panose="02040602050305030304" pitchFamily="18" charset="0"/>
              </a:rPr>
              <a:t>Outline</a:t>
            </a:r>
            <a:endParaRPr lang="de-DE" sz="4000" dirty="0">
              <a:solidFill>
                <a:schemeClr val="bg1">
                  <a:lumMod val="95000"/>
                </a:schemeClr>
              </a:solidFill>
              <a:latin typeface="Book Antiqua" panose="02040602050305030304" pitchFamily="18" charset="0"/>
            </a:endParaRPr>
          </a:p>
        </p:txBody>
      </p:sp>
      <p:graphicFrame>
        <p:nvGraphicFramePr>
          <p:cNvPr id="4" name="Diagram 3"/>
          <p:cNvGraphicFramePr/>
          <p:nvPr>
            <p:extLst>
              <p:ext uri="{D42A27DB-BD31-4B8C-83A1-F6EECF244321}">
                <p14:modId xmlns:p14="http://schemas.microsoft.com/office/powerpoint/2010/main" val="1521893393"/>
              </p:ext>
            </p:extLst>
          </p:nvPr>
        </p:nvGraphicFramePr>
        <p:xfrm>
          <a:off x="1511660" y="1165200"/>
          <a:ext cx="6120680" cy="4928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3985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1"/>
          <a:stretch/>
        </p:blipFill>
        <p:spPr bwMode="auto">
          <a:xfrm>
            <a:off x="683568" y="1974769"/>
            <a:ext cx="729132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53B3D204-C956-400B-9D6A-B2DA151861EA}" type="slidenum">
              <a:rPr lang="de-DE" smtClean="0"/>
              <a:pPr/>
              <a:t>20</a:t>
            </a:fld>
            <a:endParaRPr lang="de-DE"/>
          </a:p>
        </p:txBody>
      </p:sp>
      <mc:AlternateContent xmlns:mc="http://schemas.openxmlformats.org/markup-compatibility/2006" xmlns:a14="http://schemas.microsoft.com/office/drawing/2010/main">
        <mc:Choice Requires="a14">
          <p:sp>
            <p:nvSpPr>
              <p:cNvPr id="5" name="Rectangle 4"/>
              <p:cNvSpPr/>
              <p:nvPr/>
            </p:nvSpPr>
            <p:spPr>
              <a:xfrm>
                <a:off x="6012160" y="4045530"/>
                <a:ext cx="1566391" cy="391582"/>
              </a:xfrm>
              <a:prstGeom prst="rect">
                <a:avLst/>
              </a:prstGeom>
            </p:spPr>
            <p:txBody>
              <a:bodyPr wrap="none">
                <a:spAutoFit/>
              </a:bodyPr>
              <a:lstStyle/>
              <a:p>
                <a:pPr algn="ct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a:rPr>
                          <m:t>𝑡</m:t>
                        </m:r>
                      </m:e>
                      <m:sub>
                        <m:r>
                          <a:rPr lang="de-DE" b="0" i="1" smtClean="0">
                            <a:latin typeface="Cambria Math"/>
                          </a:rPr>
                          <m:t>𝑓𝑓</m:t>
                        </m:r>
                      </m:sub>
                    </m:sSub>
                  </m:oMath>
                </a14:m>
                <a:r>
                  <a:rPr lang="de-DE" dirty="0" smtClean="0">
                    <a:latin typeface="Book Antiqua" panose="02040602050305030304" pitchFamily="18" charset="0"/>
                  </a:rPr>
                  <a:t> = 25,1 yrs </a:t>
                </a:r>
                <a:endParaRPr lang="de-DE" dirty="0">
                  <a:latin typeface="Book Antiqua" panose="0204060205030503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12160" y="4045530"/>
                <a:ext cx="1566391" cy="391582"/>
              </a:xfrm>
              <a:prstGeom prst="rect">
                <a:avLst/>
              </a:prstGeom>
              <a:blipFill rotWithShape="1">
                <a:blip r:embed="rId3"/>
                <a:stretch>
                  <a:fillRect t="-4688" r="-2724" b="-21875"/>
                </a:stretch>
              </a:blipFill>
            </p:spPr>
            <p:txBody>
              <a:bodyPr/>
              <a:lstStyle/>
              <a:p>
                <a:r>
                  <a:rPr lang="de-DE">
                    <a:noFill/>
                  </a:rPr>
                  <a:t> </a:t>
                </a:r>
              </a:p>
            </p:txBody>
          </p:sp>
        </mc:Fallback>
      </mc:AlternateContent>
      <p:sp>
        <p:nvSpPr>
          <p:cNvPr id="10" name="Rectangle 9"/>
          <p:cNvSpPr/>
          <p:nvPr/>
        </p:nvSpPr>
        <p:spPr>
          <a:xfrm>
            <a:off x="2187240" y="856537"/>
            <a:ext cx="4608512" cy="553998"/>
          </a:xfrm>
          <a:prstGeom prst="rect">
            <a:avLst/>
          </a:prstGeom>
        </p:spPr>
        <p:txBody>
          <a:bodyPr wrap="square">
            <a:spAutoFit/>
          </a:bodyPr>
          <a:lstStyle/>
          <a:p>
            <a:r>
              <a:rPr lang="en-US" sz="1500" dirty="0" smtClean="0">
                <a:latin typeface="Book Antiqua" panose="02040602050305030304" pitchFamily="18" charset="0"/>
                <a:sym typeface="Symbol"/>
              </a:rPr>
              <a:t>For the swarms of given Hill radii and mass, it is the </a:t>
            </a:r>
          </a:p>
          <a:p>
            <a:r>
              <a:rPr lang="en-US" sz="1500" dirty="0" smtClean="0">
                <a:latin typeface="Book Antiqua" panose="02040602050305030304" pitchFamily="18" charset="0"/>
                <a:sym typeface="Symbol"/>
              </a:rPr>
              <a:t>size of pebbles which determines the collapse time.</a:t>
            </a:r>
            <a:endParaRPr lang="de-DE" sz="1500" i="1" dirty="0"/>
          </a:p>
        </p:txBody>
      </p:sp>
      <p:sp>
        <p:nvSpPr>
          <p:cNvPr id="8" name="Rectangle 7"/>
          <p:cNvSpPr/>
          <p:nvPr/>
        </p:nvSpPr>
        <p:spPr>
          <a:xfrm>
            <a:off x="4561727" y="6446086"/>
            <a:ext cx="4035079" cy="292388"/>
          </a:xfrm>
          <a:prstGeom prst="rect">
            <a:avLst/>
          </a:prstGeom>
        </p:spPr>
        <p:txBody>
          <a:bodyPr wrap="none">
            <a:spAutoFit/>
          </a:bodyPr>
          <a:lstStyle/>
          <a:p>
            <a:r>
              <a:rPr lang="en-US" sz="1300" dirty="0" smtClean="0">
                <a:latin typeface="Book Antiqua" panose="02040602050305030304" pitchFamily="18" charset="0"/>
                <a:sym typeface="Symbol"/>
              </a:rPr>
              <a:t>Wahlberg Jansson &amp; Johansen 2014 (</a:t>
            </a:r>
            <a:r>
              <a:rPr lang="en-US" sz="1300" i="1" dirty="0" smtClean="0">
                <a:latin typeface="Book Antiqua" panose="02040602050305030304" pitchFamily="18" charset="0"/>
                <a:sym typeface="Symbol"/>
              </a:rPr>
              <a:t>A &amp; A, accepted)</a:t>
            </a:r>
            <a:endParaRPr lang="de-DE" sz="1300" i="1" dirty="0"/>
          </a:p>
        </p:txBody>
      </p:sp>
      <p:sp>
        <p:nvSpPr>
          <p:cNvPr id="12"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4- Experiments and </a:t>
            </a:r>
            <a:r>
              <a:rPr lang="de-DE" sz="2400" dirty="0" smtClean="0">
                <a:latin typeface="Book Antiqua" panose="02040602050305030304" pitchFamily="18" charset="0"/>
              </a:rPr>
              <a:t>results: comparison with model</a:t>
            </a:r>
            <a:endParaRPr lang="de-DE" sz="2400" dirty="0">
              <a:latin typeface="Book Antiqua" panose="02040602050305030304" pitchFamily="18" charset="0"/>
            </a:endParaRPr>
          </a:p>
        </p:txBody>
      </p:sp>
      <p:sp>
        <p:nvSpPr>
          <p:cNvPr id="3" name="Rectangle 2"/>
          <p:cNvSpPr/>
          <p:nvPr/>
        </p:nvSpPr>
        <p:spPr>
          <a:xfrm>
            <a:off x="3419872" y="2132856"/>
            <a:ext cx="72008" cy="3528392"/>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03959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21</a:t>
            </a:fld>
            <a:endParaRPr lang="de-DE"/>
          </a:p>
        </p:txBody>
      </p:sp>
      <p:sp>
        <p:nvSpPr>
          <p:cNvPr id="5" name="Rectangle 4"/>
          <p:cNvSpPr/>
          <p:nvPr/>
        </p:nvSpPr>
        <p:spPr>
          <a:xfrm>
            <a:off x="2331807" y="6330805"/>
            <a:ext cx="4035079" cy="292388"/>
          </a:xfrm>
          <a:prstGeom prst="rect">
            <a:avLst/>
          </a:prstGeom>
        </p:spPr>
        <p:txBody>
          <a:bodyPr wrap="none">
            <a:spAutoFit/>
          </a:bodyPr>
          <a:lstStyle/>
          <a:p>
            <a:r>
              <a:rPr lang="en-US" sz="1300" dirty="0" smtClean="0">
                <a:latin typeface="Book Antiqua" panose="02040602050305030304" pitchFamily="18" charset="0"/>
                <a:sym typeface="Symbol"/>
              </a:rPr>
              <a:t>Wahlberg Jansson &amp; Johansen 2014 (</a:t>
            </a:r>
            <a:r>
              <a:rPr lang="en-US" sz="1300" i="1" dirty="0" smtClean="0">
                <a:latin typeface="Book Antiqua" panose="02040602050305030304" pitchFamily="18" charset="0"/>
                <a:sym typeface="Symbol"/>
              </a:rPr>
              <a:t>A &amp; A, accepted)</a:t>
            </a:r>
            <a:endParaRPr lang="de-DE" sz="1300" i="1" dirty="0"/>
          </a:p>
        </p:txBody>
      </p:sp>
      <p:pic>
        <p:nvPicPr>
          <p:cNvPr id="61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271" y="1340768"/>
            <a:ext cx="773555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50292" y="3681028"/>
            <a:ext cx="6250099" cy="1647101"/>
          </a:xfrm>
          <a:prstGeom prst="rect">
            <a:avLst/>
          </a:prstGeom>
          <a:blipFill dpi="0" rotWithShape="1">
            <a:blip r:embed="rId3">
              <a:alphaModFix amt="1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tangle 7"/>
          <p:cNvSpPr/>
          <p:nvPr/>
        </p:nvSpPr>
        <p:spPr>
          <a:xfrm>
            <a:off x="1907704" y="2659777"/>
            <a:ext cx="6192687" cy="769222"/>
          </a:xfrm>
          <a:prstGeom prst="rect">
            <a:avLst/>
          </a:prstGeom>
          <a:blipFill dpi="0" rotWithShape="1">
            <a:blip r:embed="rId4">
              <a:alphaModFix amt="17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 name="TextBox 10"/>
          <p:cNvSpPr txBox="1"/>
          <p:nvPr/>
        </p:nvSpPr>
        <p:spPr>
          <a:xfrm>
            <a:off x="1907704" y="4134787"/>
            <a:ext cx="2520242" cy="1200329"/>
          </a:xfrm>
          <a:prstGeom prst="rect">
            <a:avLst/>
          </a:prstGeom>
          <a:noFill/>
        </p:spPr>
        <p:txBody>
          <a:bodyPr wrap="none" rtlCol="0">
            <a:spAutoFit/>
          </a:bodyPr>
          <a:lstStyle/>
          <a:p>
            <a:r>
              <a:rPr lang="de-DE" sz="1200" dirty="0" smtClean="0">
                <a:latin typeface="Book Antiqua" panose="02040602050305030304" pitchFamily="18" charset="0"/>
              </a:rPr>
              <a:t>Swarm of :  cm size</a:t>
            </a:r>
          </a:p>
          <a:p>
            <a:r>
              <a:rPr lang="de-DE" sz="1200" dirty="0" smtClean="0">
                <a:latin typeface="Book Antiqua" panose="02040602050305030304" pitchFamily="18" charset="0"/>
              </a:rPr>
              <a:t>Velocity    :  &lt; 1 m/s</a:t>
            </a:r>
          </a:p>
          <a:p>
            <a:endParaRPr lang="de-DE" sz="1200" dirty="0" smtClean="0">
              <a:latin typeface="Book Antiqua" panose="02040602050305030304" pitchFamily="18" charset="0"/>
            </a:endParaRPr>
          </a:p>
          <a:p>
            <a:r>
              <a:rPr lang="de-DE" sz="1200" dirty="0">
                <a:latin typeface="Book Antiqua" panose="02040602050305030304" pitchFamily="18" charset="0"/>
              </a:rPr>
              <a:t>	</a:t>
            </a:r>
            <a:r>
              <a:rPr lang="de-DE" sz="1200" dirty="0" smtClean="0">
                <a:latin typeface="Book Antiqua" panose="02040602050305030304" pitchFamily="18" charset="0"/>
              </a:rPr>
              <a:t>bouncing</a:t>
            </a:r>
          </a:p>
          <a:p>
            <a:r>
              <a:rPr lang="de-DE" sz="1200" dirty="0" smtClean="0">
                <a:latin typeface="Book Antiqua" panose="02040602050305030304" pitchFamily="18" charset="0"/>
              </a:rPr>
              <a:t>Result	smaller planetesimal</a:t>
            </a:r>
          </a:p>
          <a:p>
            <a:r>
              <a:rPr lang="de-DE" sz="1200" dirty="0" smtClean="0">
                <a:latin typeface="Book Antiqua" panose="02040602050305030304" pitchFamily="18" charset="0"/>
              </a:rPr>
              <a:t>	longer collapse time</a:t>
            </a:r>
            <a:endParaRPr lang="de-DE" sz="1200" dirty="0">
              <a:latin typeface="Book Antiqua" panose="02040602050305030304" pitchFamily="18" charset="0"/>
            </a:endParaRPr>
          </a:p>
        </p:txBody>
      </p:sp>
      <p:sp>
        <p:nvSpPr>
          <p:cNvPr id="19" name="TextBox 18"/>
          <p:cNvSpPr txBox="1"/>
          <p:nvPr/>
        </p:nvSpPr>
        <p:spPr>
          <a:xfrm>
            <a:off x="2195736" y="2928987"/>
            <a:ext cx="1787669" cy="461665"/>
          </a:xfrm>
          <a:prstGeom prst="rect">
            <a:avLst/>
          </a:prstGeom>
          <a:noFill/>
        </p:spPr>
        <p:txBody>
          <a:bodyPr wrap="none" rtlCol="0">
            <a:spAutoFit/>
          </a:bodyPr>
          <a:lstStyle/>
          <a:p>
            <a:r>
              <a:rPr lang="de-DE" sz="1200" dirty="0" smtClean="0">
                <a:latin typeface="Book Antiqua" panose="02040602050305030304" pitchFamily="18" charset="0"/>
              </a:rPr>
              <a:t>Swarm of :  cm size</a:t>
            </a:r>
          </a:p>
          <a:p>
            <a:r>
              <a:rPr lang="de-DE" sz="1200" dirty="0" smtClean="0">
                <a:latin typeface="Book Antiqua" panose="02040602050305030304" pitchFamily="18" charset="0"/>
              </a:rPr>
              <a:t>Velocity    :  ~ 1 – 4 m/s</a:t>
            </a:r>
          </a:p>
        </p:txBody>
      </p:sp>
      <p:sp>
        <p:nvSpPr>
          <p:cNvPr id="20" name="TextBox 19"/>
          <p:cNvSpPr txBox="1"/>
          <p:nvPr/>
        </p:nvSpPr>
        <p:spPr>
          <a:xfrm>
            <a:off x="3995936" y="2780928"/>
            <a:ext cx="2722220" cy="646331"/>
          </a:xfrm>
          <a:prstGeom prst="rect">
            <a:avLst/>
          </a:prstGeom>
          <a:noFill/>
        </p:spPr>
        <p:txBody>
          <a:bodyPr wrap="none" rtlCol="0">
            <a:spAutoFit/>
          </a:bodyPr>
          <a:lstStyle/>
          <a:p>
            <a:r>
              <a:rPr lang="de-DE" sz="1200" dirty="0">
                <a:latin typeface="Book Antiqua" panose="02040602050305030304" pitchFamily="18" charset="0"/>
              </a:rPr>
              <a:t>	</a:t>
            </a:r>
            <a:r>
              <a:rPr lang="de-DE" sz="1200" dirty="0" smtClean="0">
                <a:latin typeface="Book Antiqua" panose="02040602050305030304" pitchFamily="18" charset="0"/>
              </a:rPr>
              <a:t>frag. with mass transfer</a:t>
            </a:r>
          </a:p>
          <a:p>
            <a:r>
              <a:rPr lang="de-DE" sz="1200" dirty="0" smtClean="0">
                <a:latin typeface="Book Antiqua" panose="02040602050305030304" pitchFamily="18" charset="0"/>
              </a:rPr>
              <a:t>Result	bigger planetesimal</a:t>
            </a:r>
          </a:p>
          <a:p>
            <a:r>
              <a:rPr lang="de-DE" sz="1200" dirty="0" smtClean="0">
                <a:latin typeface="Book Antiqua" panose="02040602050305030304" pitchFamily="18" charset="0"/>
              </a:rPr>
              <a:t>	free fall collapse</a:t>
            </a:r>
            <a:endParaRPr lang="de-DE" sz="1200" dirty="0">
              <a:latin typeface="Book Antiqua" panose="02040602050305030304" pitchFamily="18" charset="0"/>
            </a:endParaRPr>
          </a:p>
        </p:txBody>
      </p:sp>
      <p:sp>
        <p:nvSpPr>
          <p:cNvPr id="12"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4- Experiments and </a:t>
            </a:r>
            <a:r>
              <a:rPr lang="de-DE" sz="2400" dirty="0" smtClean="0">
                <a:latin typeface="Book Antiqua" panose="02040602050305030304" pitchFamily="18" charset="0"/>
              </a:rPr>
              <a:t>results: comparison with model</a:t>
            </a:r>
            <a:endParaRPr lang="de-DE" sz="2400" dirty="0">
              <a:latin typeface="Book Antiqua" panose="02040602050305030304" pitchFamily="18" charset="0"/>
            </a:endParaRPr>
          </a:p>
        </p:txBody>
      </p:sp>
    </p:spTree>
    <p:extLst>
      <p:ext uri="{BB962C8B-B14F-4D97-AF65-F5344CB8AC3E}">
        <p14:creationId xmlns:p14="http://schemas.microsoft.com/office/powerpoint/2010/main" val="1926915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22</a:t>
            </a:fld>
            <a:endParaRPr lang="de-DE"/>
          </a:p>
        </p:txBody>
      </p:sp>
      <p:graphicFrame>
        <p:nvGraphicFramePr>
          <p:cNvPr id="4" name="Diagram 3"/>
          <p:cNvGraphicFramePr/>
          <p:nvPr>
            <p:extLst>
              <p:ext uri="{D42A27DB-BD31-4B8C-83A1-F6EECF244321}">
                <p14:modId xmlns:p14="http://schemas.microsoft.com/office/powerpoint/2010/main" val="132264811"/>
              </p:ext>
            </p:extLst>
          </p:nvPr>
        </p:nvGraphicFramePr>
        <p:xfrm>
          <a:off x="467544" y="2564904"/>
          <a:ext cx="8676456"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5124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a:latin typeface="Book Antiqua" panose="02040602050305030304" pitchFamily="18" charset="0"/>
              </a:rPr>
              <a:t>5</a:t>
            </a:r>
            <a:r>
              <a:rPr lang="de-DE" sz="2400" dirty="0" smtClean="0">
                <a:latin typeface="Book Antiqua" panose="02040602050305030304" pitchFamily="18" charset="0"/>
              </a:rPr>
              <a:t>- Conclusion  </a:t>
            </a:r>
            <a:endParaRPr lang="de-DE" sz="2400" dirty="0">
              <a:latin typeface="Book Antiqua" panose="02040602050305030304" pitchFamily="18" charset="0"/>
            </a:endParaRPr>
          </a:p>
        </p:txBody>
      </p:sp>
      <p:sp>
        <p:nvSpPr>
          <p:cNvPr id="9" name="Textfeld 23"/>
          <p:cNvSpPr txBox="1"/>
          <p:nvPr/>
        </p:nvSpPr>
        <p:spPr>
          <a:xfrm>
            <a:off x="5148400" y="6237312"/>
            <a:ext cx="3024000" cy="523220"/>
          </a:xfrm>
          <a:prstGeom prst="rect">
            <a:avLst/>
          </a:prstGeom>
          <a:noFill/>
        </p:spPr>
        <p:txBody>
          <a:bodyPr wrap="square" rtlCol="0">
            <a:spAutoFit/>
          </a:bodyPr>
          <a:lstStyle/>
          <a:p>
            <a:pPr algn="ctr"/>
            <a:r>
              <a:rPr lang="de-DE" sz="1400" dirty="0" err="1" smtClean="0">
                <a:latin typeface="Book Antiqua" panose="02040602050305030304" pitchFamily="18" charset="0"/>
              </a:rPr>
              <a:t>Dust</a:t>
            </a:r>
            <a:r>
              <a:rPr lang="de-DE" sz="1400" dirty="0" smtClean="0">
                <a:latin typeface="Book Antiqua" panose="02040602050305030304" pitchFamily="18" charset="0"/>
              </a:rPr>
              <a:t>-aggregate </a:t>
            </a:r>
            <a:r>
              <a:rPr lang="de-DE" sz="1400" dirty="0" err="1" smtClean="0">
                <a:latin typeface="Book Antiqua" panose="02040602050305030304" pitchFamily="18" charset="0"/>
              </a:rPr>
              <a:t>sizes</a:t>
            </a:r>
            <a:r>
              <a:rPr lang="de-DE" sz="1400" dirty="0" smtClean="0">
                <a:latin typeface="Book Antiqua" panose="02040602050305030304" pitchFamily="18" charset="0"/>
              </a:rPr>
              <a:t>: 1 cm – 5 cm</a:t>
            </a:r>
          </a:p>
          <a:p>
            <a:pPr algn="ctr"/>
            <a:r>
              <a:rPr lang="de-DE" sz="1400" dirty="0" smtClean="0">
                <a:latin typeface="Book Antiqua" panose="02040602050305030304" pitchFamily="18" charset="0"/>
              </a:rPr>
              <a:t>Impact velocity: 4.6 m/s</a:t>
            </a:r>
          </a:p>
        </p:txBody>
      </p:sp>
      <p:pic>
        <p:nvPicPr>
          <p:cNvPr id="11" name="Growth-28Aprl-2-Stb-2cm-5cm@4.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568" y="1606237"/>
            <a:ext cx="2952328" cy="4503142"/>
          </a:xfrm>
          <a:prstGeom prst="rect">
            <a:avLst/>
          </a:prstGeom>
          <a:noFill/>
          <a:ln>
            <a:noFill/>
          </a:ln>
        </p:spPr>
      </p:pic>
      <p:pic>
        <p:nvPicPr>
          <p:cNvPr id="12" name="Growth-1cm-5cm@4.6mp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220072" y="1447865"/>
            <a:ext cx="2880320" cy="4661514"/>
          </a:xfrm>
          <a:prstGeom prst="rect">
            <a:avLst/>
          </a:prstGeom>
        </p:spPr>
      </p:pic>
      <p:sp>
        <p:nvSpPr>
          <p:cNvPr id="13" name="Textfeld 23"/>
          <p:cNvSpPr txBox="1"/>
          <p:nvPr/>
        </p:nvSpPr>
        <p:spPr>
          <a:xfrm>
            <a:off x="283540" y="980728"/>
            <a:ext cx="8536932" cy="369332"/>
          </a:xfrm>
          <a:prstGeom prst="rect">
            <a:avLst/>
          </a:prstGeom>
          <a:noFill/>
        </p:spPr>
        <p:txBody>
          <a:bodyPr wrap="square" rtlCol="0">
            <a:spAutoFit/>
          </a:bodyPr>
          <a:lstStyle/>
          <a:p>
            <a:pPr algn="ctr"/>
            <a:r>
              <a:rPr lang="de-DE" dirty="0" smtClean="0">
                <a:latin typeface="Book Antiqua" panose="02040602050305030304" pitchFamily="18" charset="0"/>
              </a:rPr>
              <a:t>Unequal cm-sizes (1-4 m/s) are likely to lead the planetesimal formation</a:t>
            </a:r>
          </a:p>
        </p:txBody>
      </p:sp>
      <p:sp>
        <p:nvSpPr>
          <p:cNvPr id="14" name="Textfeld 23"/>
          <p:cNvSpPr txBox="1"/>
          <p:nvPr/>
        </p:nvSpPr>
        <p:spPr>
          <a:xfrm>
            <a:off x="647732" y="6309320"/>
            <a:ext cx="3024000" cy="523220"/>
          </a:xfrm>
          <a:prstGeom prst="rect">
            <a:avLst/>
          </a:prstGeom>
          <a:noFill/>
        </p:spPr>
        <p:txBody>
          <a:bodyPr wrap="square" rtlCol="0">
            <a:spAutoFit/>
          </a:bodyPr>
          <a:lstStyle/>
          <a:p>
            <a:pPr algn="ctr"/>
            <a:r>
              <a:rPr lang="de-DE" sz="1400" dirty="0" smtClean="0">
                <a:latin typeface="Book Antiqua" panose="02040602050305030304" pitchFamily="18" charset="0"/>
              </a:rPr>
              <a:t>Dust-aggregate sizes: 5 cm – 2 cm</a:t>
            </a:r>
          </a:p>
          <a:p>
            <a:pPr algn="ctr"/>
            <a:r>
              <a:rPr lang="de-DE" sz="1400" dirty="0" smtClean="0">
                <a:latin typeface="Book Antiqua" panose="02040602050305030304" pitchFamily="18" charset="0"/>
              </a:rPr>
              <a:t>Impact velocity: 4.3 m/s</a:t>
            </a:r>
          </a:p>
        </p:txBody>
      </p:sp>
    </p:spTree>
    <p:extLst>
      <p:ext uri="{BB962C8B-B14F-4D97-AF65-F5344CB8AC3E}">
        <p14:creationId xmlns:p14="http://schemas.microsoft.com/office/powerpoint/2010/main" val="2904946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25" fill="hold"/>
                                        <p:tgtEl>
                                          <p:spTgt spid="11"/>
                                        </p:tgtEl>
                                      </p:cBhvr>
                                    </p:cmd>
                                  </p:childTnLst>
                                </p:cTn>
                              </p:par>
                            </p:childTnLst>
                          </p:cTn>
                        </p:par>
                        <p:par>
                          <p:cTn id="7" fill="hold">
                            <p:stCondLst>
                              <p:cond delay="6925"/>
                            </p:stCondLst>
                            <p:childTnLst>
                              <p:par>
                                <p:cTn id="8" presetID="1" presetClass="mediacall" presetSubtype="0" fill="hold" nodeType="afterEffect">
                                  <p:stCondLst>
                                    <p:cond delay="0"/>
                                  </p:stCondLst>
                                  <p:childTnLst>
                                    <p:cmd type="call" cmd="playFrom(0.0)">
                                      <p:cBhvr>
                                        <p:cTn id="9" dur="1167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1"/>
                </p:tgtEl>
              </p:cMediaNode>
            </p:video>
            <p:video>
              <p:cMediaNode vol="80000">
                <p:cTn id="11" repeatCount="indefinite" fill="hold" display="0">
                  <p:stCondLst>
                    <p:cond delay="indefinite"/>
                  </p:st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4800" dirty="0" smtClean="0">
                <a:latin typeface="Book Antiqua" panose="02040602050305030304" pitchFamily="18" charset="0"/>
              </a:rPr>
              <a:t>The end</a:t>
            </a:r>
            <a:endParaRPr lang="de-DE" sz="4800" dirty="0">
              <a:latin typeface="Book Antiqua" panose="02040602050305030304" pitchFamily="18" charset="0"/>
            </a:endParaRPr>
          </a:p>
        </p:txBody>
      </p:sp>
      <p:sp>
        <p:nvSpPr>
          <p:cNvPr id="6" name="Rectangle 5"/>
          <p:cNvSpPr/>
          <p:nvPr/>
        </p:nvSpPr>
        <p:spPr>
          <a:xfrm>
            <a:off x="1403648" y="1328986"/>
            <a:ext cx="5760640" cy="2246769"/>
          </a:xfrm>
          <a:prstGeom prst="rect">
            <a:avLst/>
          </a:prstGeom>
        </p:spPr>
        <p:txBody>
          <a:bodyPr wrap="square">
            <a:spAutoFit/>
          </a:bodyPr>
          <a:lstStyle/>
          <a:p>
            <a:pPr algn="ctr"/>
            <a:r>
              <a:rPr lang="en-US" sz="2800" dirty="0" smtClean="0">
                <a:latin typeface="Book Antiqua" panose="02040602050305030304" pitchFamily="18" charset="0"/>
                <a:sym typeface="Symbol"/>
              </a:rPr>
              <a:t>Thanks for your attention!</a:t>
            </a:r>
          </a:p>
          <a:p>
            <a:pPr algn="ctr"/>
            <a:endParaRPr lang="en-US" sz="2800" dirty="0" smtClean="0">
              <a:latin typeface="Book Antiqua" panose="02040602050305030304" pitchFamily="18" charset="0"/>
              <a:sym typeface="Symbol"/>
            </a:endParaRPr>
          </a:p>
          <a:p>
            <a:pPr algn="ctr"/>
            <a:r>
              <a:rPr lang="en-US" sz="2800" i="1" dirty="0">
                <a:latin typeface="Book Antiqua" panose="02040602050305030304" pitchFamily="18" charset="0"/>
                <a:sym typeface="Symbol"/>
              </a:rPr>
              <a:t>q</a:t>
            </a:r>
            <a:r>
              <a:rPr lang="en-US" sz="2800" i="1" dirty="0" smtClean="0">
                <a:latin typeface="Book Antiqua" panose="02040602050305030304" pitchFamily="18" charset="0"/>
                <a:sym typeface="Symbol"/>
              </a:rPr>
              <a:t>uestions</a:t>
            </a:r>
          </a:p>
          <a:p>
            <a:pPr algn="ctr"/>
            <a:r>
              <a:rPr lang="en-US" sz="2800" i="1" dirty="0" smtClean="0">
                <a:latin typeface="Book Antiqua" panose="02040602050305030304" pitchFamily="18" charset="0"/>
                <a:sym typeface="Symbol"/>
              </a:rPr>
              <a:t>&amp;</a:t>
            </a:r>
          </a:p>
          <a:p>
            <a:pPr algn="ctr"/>
            <a:r>
              <a:rPr lang="en-US" sz="2800" i="1" dirty="0" smtClean="0">
                <a:latin typeface="Book Antiqua" panose="02040602050305030304" pitchFamily="18" charset="0"/>
                <a:sym typeface="Symbol"/>
              </a:rPr>
              <a:t>criticism are welcome</a:t>
            </a:r>
            <a:endParaRPr lang="de-DE" sz="2800" i="1" dirty="0"/>
          </a:p>
        </p:txBody>
      </p:sp>
      <p:sp>
        <p:nvSpPr>
          <p:cNvPr id="4" name="Rectangle 1"/>
          <p:cNvSpPr/>
          <p:nvPr/>
        </p:nvSpPr>
        <p:spPr>
          <a:xfrm>
            <a:off x="-3186" y="5834881"/>
            <a:ext cx="8950044" cy="923330"/>
          </a:xfrm>
          <a:prstGeom prst="rect">
            <a:avLst/>
          </a:prstGeom>
        </p:spPr>
        <p:txBody>
          <a:bodyPr wrap="square">
            <a:spAutoFit/>
          </a:bodyPr>
          <a:lstStyle/>
          <a:p>
            <a:pPr>
              <a:lnSpc>
                <a:spcPct val="150000"/>
              </a:lnSpc>
            </a:pPr>
            <a:r>
              <a:rPr lang="en-US" dirty="0" smtClean="0">
                <a:latin typeface="Book Antiqua" pitchFamily="18" charset="0"/>
              </a:rPr>
              <a:t>This </a:t>
            </a:r>
            <a:r>
              <a:rPr lang="en-US" dirty="0">
                <a:latin typeface="Book Antiqua" pitchFamily="18" charset="0"/>
              </a:rPr>
              <a:t>work is supported by DFG through SFB 963 “Astrophysical Flow Instabilities and Turbulence“. </a:t>
            </a:r>
            <a:r>
              <a:rPr lang="en-US" dirty="0" smtClean="0">
                <a:latin typeface="Book Antiqua" pitchFamily="18" charset="0"/>
              </a:rPr>
              <a:t> We </a:t>
            </a:r>
            <a:r>
              <a:rPr lang="en-US" dirty="0">
                <a:latin typeface="Book Antiqua" pitchFamily="18" charset="0"/>
              </a:rPr>
              <a:t>thank Anders Johansen and Hubert Klahr for fruitful discussions.</a:t>
            </a:r>
          </a:p>
        </p:txBody>
      </p:sp>
      <p:sp>
        <p:nvSpPr>
          <p:cNvPr id="7" name="Title 1"/>
          <p:cNvSpPr txBox="1">
            <a:spLocks/>
          </p:cNvSpPr>
          <p:nvPr/>
        </p:nvSpPr>
        <p:spPr>
          <a:xfrm>
            <a:off x="-3186" y="5106181"/>
            <a:ext cx="3279042"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nSpc>
                <a:spcPct val="80000"/>
              </a:lnSpc>
            </a:pPr>
            <a:r>
              <a:rPr lang="de-DE" sz="2800" dirty="0" smtClean="0">
                <a:latin typeface="Book Antiqua" panose="02040602050305030304" pitchFamily="18" charset="0"/>
              </a:rPr>
              <a:t>Acknowledgment</a:t>
            </a:r>
            <a:r>
              <a:rPr lang="de-DE" sz="4800" dirty="0" smtClean="0">
                <a:latin typeface="Book Antiqua" panose="02040602050305030304" pitchFamily="18" charset="0"/>
              </a:rPr>
              <a:t> </a:t>
            </a:r>
            <a:endParaRPr lang="de-DE" sz="4800" dirty="0">
              <a:latin typeface="Book Antiqua" panose="02040602050305030304" pitchFamily="18" charset="0"/>
            </a:endParaRPr>
          </a:p>
        </p:txBody>
      </p:sp>
    </p:spTree>
    <p:extLst>
      <p:ext uri="{BB962C8B-B14F-4D97-AF65-F5344CB8AC3E}">
        <p14:creationId xmlns:p14="http://schemas.microsoft.com/office/powerpoint/2010/main" val="2904946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3</a:t>
            </a:fld>
            <a:endParaRPr lang="de-DE"/>
          </a:p>
        </p:txBody>
      </p:sp>
      <p:grpSp>
        <p:nvGrpSpPr>
          <p:cNvPr id="3" name="Group 2"/>
          <p:cNvGrpSpPr/>
          <p:nvPr/>
        </p:nvGrpSpPr>
        <p:grpSpPr>
          <a:xfrm>
            <a:off x="4283968" y="2283284"/>
            <a:ext cx="4608512" cy="3449972"/>
            <a:chOff x="395288" y="857250"/>
            <a:chExt cx="8353425" cy="5667722"/>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57250"/>
              <a:ext cx="83534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5877272"/>
              <a:ext cx="64865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lvl="0" algn="ctr"/>
            <a:r>
              <a:rPr lang="de-DE" sz="2400" dirty="0" smtClean="0">
                <a:latin typeface="Book Antiqua" panose="02040602050305030304" pitchFamily="18" charset="0"/>
              </a:rPr>
              <a:t>1- Motivation: problem </a:t>
            </a:r>
            <a:r>
              <a:rPr lang="de-DE" sz="2400" dirty="0">
                <a:latin typeface="Book Antiqua" panose="02040602050305030304" pitchFamily="18" charset="0"/>
              </a:rPr>
              <a:t>of cm-size bouncing </a:t>
            </a:r>
            <a:r>
              <a:rPr lang="de-DE" sz="2400" dirty="0" smtClean="0">
                <a:latin typeface="Book Antiqua" panose="02040602050305030304" pitchFamily="18" charset="0"/>
              </a:rPr>
              <a:t>barrier</a:t>
            </a:r>
            <a:endParaRPr lang="de-DE" sz="2400" dirty="0">
              <a:latin typeface="Book Antiqua" panose="02040602050305030304" pitchFamily="18" charset="0"/>
            </a:endParaRPr>
          </a:p>
        </p:txBody>
      </p:sp>
      <p:sp>
        <p:nvSpPr>
          <p:cNvPr id="7" name="Rechteck 6"/>
          <p:cNvSpPr/>
          <p:nvPr/>
        </p:nvSpPr>
        <p:spPr>
          <a:xfrm>
            <a:off x="90520" y="836712"/>
            <a:ext cx="9117504" cy="384721"/>
          </a:xfrm>
          <a:prstGeom prst="rect">
            <a:avLst/>
          </a:prstGeom>
        </p:spPr>
        <p:txBody>
          <a:bodyPr wrap="square">
            <a:spAutoFit/>
          </a:bodyPr>
          <a:lstStyle/>
          <a:p>
            <a:pPr algn="just"/>
            <a:r>
              <a:rPr lang="en-US" sz="1900" dirty="0" smtClean="0">
                <a:latin typeface="Book Antiqua" panose="02040602050305030304" pitchFamily="18" charset="0"/>
                <a:sym typeface="Symbol"/>
              </a:rPr>
              <a:t>Direct formation of km-sized planetesimals impossible due to “bouncing barrier”</a:t>
            </a:r>
            <a:endParaRPr lang="en-US" sz="1900" dirty="0">
              <a:latin typeface="Book Antiqua" panose="02040602050305030304" pitchFamily="18" charset="0"/>
              <a:sym typeface="Symbol"/>
            </a:endParaRPr>
          </a:p>
        </p:txBody>
      </p:sp>
      <p:sp>
        <p:nvSpPr>
          <p:cNvPr id="8" name="Rechteck 8"/>
          <p:cNvSpPr/>
          <p:nvPr/>
        </p:nvSpPr>
        <p:spPr>
          <a:xfrm>
            <a:off x="4744794" y="5892224"/>
            <a:ext cx="4180839" cy="584775"/>
          </a:xfrm>
          <a:prstGeom prst="rect">
            <a:avLst/>
          </a:prstGeom>
        </p:spPr>
        <p:txBody>
          <a:bodyPr wrap="square">
            <a:spAutoFit/>
          </a:bodyPr>
          <a:lstStyle/>
          <a:p>
            <a:pPr algn="just"/>
            <a:r>
              <a:rPr lang="en-US" sz="1600" dirty="0" smtClean="0">
                <a:latin typeface="Book Antiqua" panose="02040602050305030304" pitchFamily="18" charset="0"/>
                <a:sym typeface="Symbol"/>
              </a:rPr>
              <a:t>Maximum dust-aggregate size at 1 AU: </a:t>
            </a:r>
          </a:p>
          <a:p>
            <a:pPr algn="just"/>
            <a:r>
              <a:rPr lang="en-US" sz="1600" dirty="0" smtClean="0">
                <a:latin typeface="Book Antiqua" panose="02040602050305030304" pitchFamily="18" charset="0"/>
                <a:sym typeface="Symbol"/>
              </a:rPr>
              <a:t>~1 cm (Zsom et al. 2010)</a:t>
            </a:r>
            <a:endParaRPr lang="en-US" sz="1600" dirty="0">
              <a:latin typeface="Book Antiqua" panose="02040602050305030304" pitchFamily="18" charset="0"/>
              <a:sym typeface="Symbo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908" y="2492896"/>
            <a:ext cx="402760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1520" y="5940569"/>
            <a:ext cx="4176464" cy="830997"/>
          </a:xfrm>
          <a:prstGeom prst="rect">
            <a:avLst/>
          </a:prstGeom>
        </p:spPr>
        <p:txBody>
          <a:bodyPr wrap="square">
            <a:spAutoFit/>
          </a:bodyPr>
          <a:lstStyle/>
          <a:p>
            <a:r>
              <a:rPr lang="en-US" sz="1600" dirty="0" smtClean="0">
                <a:latin typeface="Book Antiqua" panose="02040602050305030304" pitchFamily="18" charset="0"/>
                <a:sym typeface="Symbol"/>
              </a:rPr>
              <a:t>The slowest impact velocity where </a:t>
            </a:r>
            <a:r>
              <a:rPr lang="en-US" sz="1600" dirty="0" err="1" smtClean="0">
                <a:latin typeface="Book Antiqua" panose="02040602050305030304" pitchFamily="18" charset="0"/>
                <a:sym typeface="Symbol"/>
              </a:rPr>
              <a:t>fragmen-tation</a:t>
            </a:r>
            <a:r>
              <a:rPr lang="en-US" sz="1600" dirty="0" smtClean="0">
                <a:latin typeface="Book Antiqua" panose="02040602050305030304" pitchFamily="18" charset="0"/>
                <a:sym typeface="Symbol"/>
              </a:rPr>
              <a:t> occurred was at 24 cm/s</a:t>
            </a:r>
          </a:p>
          <a:p>
            <a:pPr algn="r"/>
            <a:r>
              <a:rPr lang="en-US" sz="1600" dirty="0" smtClean="0">
                <a:latin typeface="Book Antiqua" panose="02040602050305030304" pitchFamily="18" charset="0"/>
                <a:sym typeface="Symbol"/>
              </a:rPr>
              <a:t>Beitz et al 2011a</a:t>
            </a:r>
            <a:endParaRPr lang="de-DE" sz="1600" i="1" dirty="0"/>
          </a:p>
        </p:txBody>
      </p:sp>
      <p:sp>
        <p:nvSpPr>
          <p:cNvPr id="11" name="Rectangle 10"/>
          <p:cNvSpPr/>
          <p:nvPr/>
        </p:nvSpPr>
        <p:spPr>
          <a:xfrm>
            <a:off x="475928" y="1700808"/>
            <a:ext cx="8200528" cy="338554"/>
          </a:xfrm>
          <a:prstGeom prst="rect">
            <a:avLst/>
          </a:prstGeom>
        </p:spPr>
        <p:txBody>
          <a:bodyPr wrap="square">
            <a:spAutoFit/>
          </a:bodyPr>
          <a:lstStyle/>
          <a:p>
            <a:r>
              <a:rPr lang="en-US" sz="1600" dirty="0" smtClean="0">
                <a:latin typeface="Book Antiqua" panose="02040602050305030304" pitchFamily="18" charset="0"/>
                <a:sym typeface="Symbol"/>
              </a:rPr>
              <a:t>	</a:t>
            </a:r>
            <a:r>
              <a:rPr lang="en-US" sz="1600" b="1" dirty="0" smtClean="0">
                <a:solidFill>
                  <a:srgbClr val="FF0000"/>
                </a:solidFill>
                <a:latin typeface="Book Antiqua" panose="02040602050305030304" pitchFamily="18" charset="0"/>
                <a:sym typeface="Symbol"/>
              </a:rPr>
              <a:t>Bouncing in lab			         Bouncing in simulation</a:t>
            </a:r>
          </a:p>
        </p:txBody>
      </p:sp>
      <p:sp>
        <p:nvSpPr>
          <p:cNvPr id="4" name="Rectangle 3"/>
          <p:cNvSpPr/>
          <p:nvPr/>
        </p:nvSpPr>
        <p:spPr>
          <a:xfrm>
            <a:off x="633752" y="2501910"/>
            <a:ext cx="3046027" cy="276999"/>
          </a:xfrm>
          <a:prstGeom prst="rect">
            <a:avLst/>
          </a:prstGeom>
        </p:spPr>
        <p:txBody>
          <a:bodyPr wrap="none">
            <a:spAutoFit/>
          </a:bodyPr>
          <a:lstStyle/>
          <a:p>
            <a:r>
              <a:rPr lang="en-US" sz="1200" b="1" dirty="0" smtClean="0">
                <a:solidFill>
                  <a:srgbClr val="FF0000"/>
                </a:solidFill>
                <a:latin typeface="Book Antiqua" panose="02040602050305030304" pitchFamily="18" charset="0"/>
                <a:sym typeface="Symbol"/>
              </a:rPr>
              <a:t>Collision outcome between 2 cm spheres</a:t>
            </a:r>
            <a:endParaRPr lang="de-DE" sz="1200" dirty="0"/>
          </a:p>
        </p:txBody>
      </p:sp>
    </p:spTree>
    <p:extLst>
      <p:ext uri="{BB962C8B-B14F-4D97-AF65-F5344CB8AC3E}">
        <p14:creationId xmlns:p14="http://schemas.microsoft.com/office/powerpoint/2010/main" val="1167914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4</a:t>
            </a:fld>
            <a:endParaRPr lang="de-DE"/>
          </a:p>
        </p:txBody>
      </p:sp>
      <p:grpSp>
        <p:nvGrpSpPr>
          <p:cNvPr id="3" name="Group 2"/>
          <p:cNvGrpSpPr/>
          <p:nvPr/>
        </p:nvGrpSpPr>
        <p:grpSpPr>
          <a:xfrm>
            <a:off x="4283968" y="2283284"/>
            <a:ext cx="4608512" cy="3449972"/>
            <a:chOff x="395288" y="857250"/>
            <a:chExt cx="8353425" cy="5667722"/>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57250"/>
              <a:ext cx="83534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5877272"/>
              <a:ext cx="64865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lvl="0" algn="ctr"/>
            <a:r>
              <a:rPr lang="de-DE" sz="2400" dirty="0" smtClean="0">
                <a:latin typeface="Book Antiqua" panose="02040602050305030304" pitchFamily="18" charset="0"/>
              </a:rPr>
              <a:t>1- Motivation: problem </a:t>
            </a:r>
            <a:r>
              <a:rPr lang="de-DE" sz="2400" dirty="0">
                <a:latin typeface="Book Antiqua" panose="02040602050305030304" pitchFamily="18" charset="0"/>
              </a:rPr>
              <a:t>of cm-size bouncing </a:t>
            </a:r>
            <a:r>
              <a:rPr lang="de-DE" sz="2400" dirty="0" smtClean="0">
                <a:latin typeface="Book Antiqua" panose="02040602050305030304" pitchFamily="18" charset="0"/>
              </a:rPr>
              <a:t>barrier</a:t>
            </a:r>
            <a:endParaRPr lang="de-DE" sz="2400" dirty="0">
              <a:latin typeface="Book Antiqua" panose="02040602050305030304" pitchFamily="18" charset="0"/>
            </a:endParaRPr>
          </a:p>
        </p:txBody>
      </p:sp>
      <p:sp>
        <p:nvSpPr>
          <p:cNvPr id="7" name="Rechteck 6"/>
          <p:cNvSpPr/>
          <p:nvPr/>
        </p:nvSpPr>
        <p:spPr>
          <a:xfrm>
            <a:off x="90520" y="836712"/>
            <a:ext cx="9117504" cy="384721"/>
          </a:xfrm>
          <a:prstGeom prst="rect">
            <a:avLst/>
          </a:prstGeom>
        </p:spPr>
        <p:txBody>
          <a:bodyPr wrap="square">
            <a:spAutoFit/>
          </a:bodyPr>
          <a:lstStyle/>
          <a:p>
            <a:pPr algn="just"/>
            <a:r>
              <a:rPr lang="en-US" sz="1900" dirty="0" smtClean="0">
                <a:latin typeface="Book Antiqua" panose="02040602050305030304" pitchFamily="18" charset="0"/>
                <a:sym typeface="Symbol"/>
              </a:rPr>
              <a:t>Direct formation of km-sized planetesimals impossible due to “bouncing barrier”</a:t>
            </a:r>
            <a:endParaRPr lang="en-US" sz="1900" dirty="0">
              <a:latin typeface="Book Antiqua" panose="02040602050305030304" pitchFamily="18" charset="0"/>
              <a:sym typeface="Symbol"/>
            </a:endParaRPr>
          </a:p>
        </p:txBody>
      </p:sp>
      <p:sp>
        <p:nvSpPr>
          <p:cNvPr id="8" name="Rechteck 8"/>
          <p:cNvSpPr/>
          <p:nvPr/>
        </p:nvSpPr>
        <p:spPr>
          <a:xfrm>
            <a:off x="4744794" y="5892224"/>
            <a:ext cx="4180839" cy="584775"/>
          </a:xfrm>
          <a:prstGeom prst="rect">
            <a:avLst/>
          </a:prstGeom>
        </p:spPr>
        <p:txBody>
          <a:bodyPr wrap="square">
            <a:spAutoFit/>
          </a:bodyPr>
          <a:lstStyle/>
          <a:p>
            <a:pPr algn="just"/>
            <a:r>
              <a:rPr lang="en-US" sz="1600" dirty="0" smtClean="0">
                <a:latin typeface="Book Antiqua" panose="02040602050305030304" pitchFamily="18" charset="0"/>
                <a:sym typeface="Symbol"/>
              </a:rPr>
              <a:t>Maximum dust-aggregate size at 1 AU: </a:t>
            </a:r>
          </a:p>
          <a:p>
            <a:pPr algn="just"/>
            <a:r>
              <a:rPr lang="en-US" sz="1600" dirty="0" smtClean="0">
                <a:latin typeface="Book Antiqua" panose="02040602050305030304" pitchFamily="18" charset="0"/>
                <a:sym typeface="Symbol"/>
              </a:rPr>
              <a:t>~1 cm (Zsom et al. 2010)</a:t>
            </a:r>
            <a:endParaRPr lang="en-US" sz="1600" dirty="0">
              <a:latin typeface="Book Antiqua" panose="02040602050305030304" pitchFamily="18" charset="0"/>
              <a:sym typeface="Symbol"/>
            </a:endParaRPr>
          </a:p>
        </p:txBody>
      </p:sp>
      <p:sp>
        <p:nvSpPr>
          <p:cNvPr id="11" name="Rectangle 10"/>
          <p:cNvSpPr/>
          <p:nvPr/>
        </p:nvSpPr>
        <p:spPr>
          <a:xfrm>
            <a:off x="475928" y="1700808"/>
            <a:ext cx="8200528" cy="338554"/>
          </a:xfrm>
          <a:prstGeom prst="rect">
            <a:avLst/>
          </a:prstGeom>
        </p:spPr>
        <p:txBody>
          <a:bodyPr wrap="square">
            <a:spAutoFit/>
          </a:bodyPr>
          <a:lstStyle/>
          <a:p>
            <a:r>
              <a:rPr lang="en-US" sz="1600" dirty="0" smtClean="0">
                <a:latin typeface="Book Antiqua" panose="02040602050305030304" pitchFamily="18" charset="0"/>
                <a:sym typeface="Symbol"/>
              </a:rPr>
              <a:t>	</a:t>
            </a:r>
            <a:r>
              <a:rPr lang="en-US" sz="1600" b="1" dirty="0" smtClean="0">
                <a:solidFill>
                  <a:srgbClr val="FF0000"/>
                </a:solidFill>
                <a:latin typeface="Book Antiqua" panose="02040602050305030304" pitchFamily="18" charset="0"/>
                <a:sym typeface="Symbol"/>
              </a:rPr>
              <a:t>Bouncing in lab			         Bouncing in simulation</a:t>
            </a:r>
          </a:p>
        </p:txBody>
      </p:sp>
      <p:grpSp>
        <p:nvGrpSpPr>
          <p:cNvPr id="13" name="Group 12"/>
          <p:cNvGrpSpPr/>
          <p:nvPr/>
        </p:nvGrpSpPr>
        <p:grpSpPr>
          <a:xfrm>
            <a:off x="251520" y="1998145"/>
            <a:ext cx="4333343" cy="3663103"/>
            <a:chOff x="4205464" y="2416532"/>
            <a:chExt cx="4944470" cy="3892788"/>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464" y="2708920"/>
              <a:ext cx="4938536"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7333805" y="2416532"/>
              <a:ext cx="1741182" cy="292388"/>
            </a:xfrm>
            <a:prstGeom prst="rect">
              <a:avLst/>
            </a:prstGeom>
          </p:spPr>
          <p:txBody>
            <a:bodyPr wrap="none">
              <a:spAutoFit/>
            </a:bodyPr>
            <a:lstStyle/>
            <a:p>
              <a:r>
                <a:rPr lang="en-US" sz="1300" dirty="0" smtClean="0">
                  <a:latin typeface="Book Antiqua" panose="02040602050305030304" pitchFamily="18" charset="0"/>
                  <a:sym typeface="Symbol"/>
                </a:rPr>
                <a:t>Decker &amp; Tieser 2013</a:t>
              </a:r>
              <a:endParaRPr lang="de-DE" sz="1300" i="1" dirty="0"/>
            </a:p>
          </p:txBody>
        </p:sp>
        <p:sp>
          <p:nvSpPr>
            <p:cNvPr id="16" name="TextBox 15"/>
            <p:cNvSpPr txBox="1"/>
            <p:nvPr/>
          </p:nvSpPr>
          <p:spPr>
            <a:xfrm>
              <a:off x="4677822" y="3118761"/>
              <a:ext cx="1736373" cy="584775"/>
            </a:xfrm>
            <a:prstGeom prst="rect">
              <a:avLst/>
            </a:prstGeom>
            <a:noFill/>
          </p:spPr>
          <p:txBody>
            <a:bodyPr wrap="none" rtlCol="0">
              <a:spAutoFit/>
            </a:bodyPr>
            <a:lstStyle/>
            <a:p>
              <a:r>
                <a:rPr lang="de-DE" sz="1600" dirty="0">
                  <a:latin typeface="Book Antiqua" panose="02040602050305030304" pitchFamily="18" charset="0"/>
                </a:rPr>
                <a:t>1 : fragmentation</a:t>
              </a:r>
            </a:p>
            <a:p>
              <a:r>
                <a:rPr lang="de-DE" sz="1600" dirty="0" smtClean="0">
                  <a:latin typeface="Book Antiqua" panose="02040602050305030304" pitchFamily="18" charset="0"/>
                </a:rPr>
                <a:t>0 : bouncing</a:t>
              </a:r>
            </a:p>
          </p:txBody>
        </p:sp>
        <p:sp>
          <p:nvSpPr>
            <p:cNvPr id="17" name="TextBox 16"/>
            <p:cNvSpPr txBox="1"/>
            <p:nvPr/>
          </p:nvSpPr>
          <p:spPr>
            <a:xfrm>
              <a:off x="7245503" y="3171874"/>
              <a:ext cx="1904431" cy="834041"/>
            </a:xfrm>
            <a:prstGeom prst="rect">
              <a:avLst/>
            </a:prstGeom>
            <a:noFill/>
          </p:spPr>
          <p:txBody>
            <a:bodyPr wrap="none" rtlCol="0">
              <a:spAutoFit/>
            </a:bodyPr>
            <a:lstStyle/>
            <a:p>
              <a:r>
                <a:rPr lang="de-DE" sz="1500" dirty="0" smtClean="0">
                  <a:latin typeface="Book Antiqua" panose="02040602050305030304" pitchFamily="18" charset="0"/>
                </a:rPr>
                <a:t>collision of two</a:t>
              </a:r>
            </a:p>
            <a:p>
              <a:r>
                <a:rPr lang="de-DE" sz="1500" dirty="0" smtClean="0">
                  <a:latin typeface="Book Antiqua" panose="02040602050305030304" pitchFamily="18" charset="0"/>
                </a:rPr>
                <a:t>same size (12 cm)</a:t>
              </a:r>
            </a:p>
            <a:p>
              <a:r>
                <a:rPr lang="de-DE" sz="1500" dirty="0" smtClean="0">
                  <a:latin typeface="Book Antiqua" panose="02040602050305030304" pitchFamily="18" charset="0"/>
                </a:rPr>
                <a:t>aggregates</a:t>
              </a:r>
            </a:p>
          </p:txBody>
        </p:sp>
      </p:grpSp>
    </p:spTree>
    <p:extLst>
      <p:ext uri="{BB962C8B-B14F-4D97-AF65-F5344CB8AC3E}">
        <p14:creationId xmlns:p14="http://schemas.microsoft.com/office/powerpoint/2010/main" val="2195609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5</a:t>
            </a:fld>
            <a:endParaRPr lang="de-DE"/>
          </a:p>
        </p:txBody>
      </p:sp>
      <p:graphicFrame>
        <p:nvGraphicFramePr>
          <p:cNvPr id="4" name="Diagram 3"/>
          <p:cNvGraphicFramePr/>
          <p:nvPr>
            <p:extLst>
              <p:ext uri="{D42A27DB-BD31-4B8C-83A1-F6EECF244321}">
                <p14:modId xmlns:p14="http://schemas.microsoft.com/office/powerpoint/2010/main" val="3476983520"/>
              </p:ext>
            </p:extLst>
          </p:nvPr>
        </p:nvGraphicFramePr>
        <p:xfrm>
          <a:off x="467544" y="2564904"/>
          <a:ext cx="8676456"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5842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6</a:t>
            </a:fld>
            <a:endParaRPr lang="de-DE"/>
          </a:p>
        </p:txBody>
      </p:sp>
      <p:grpSp>
        <p:nvGrpSpPr>
          <p:cNvPr id="3" name="Gruppieren 2"/>
          <p:cNvGrpSpPr>
            <a:grpSpLocks noChangeAspect="1"/>
          </p:cNvGrpSpPr>
          <p:nvPr/>
        </p:nvGrpSpPr>
        <p:grpSpPr>
          <a:xfrm>
            <a:off x="431540" y="2978950"/>
            <a:ext cx="8374642" cy="3330370"/>
            <a:chOff x="1024743" y="2123855"/>
            <a:chExt cx="6337567" cy="2520280"/>
          </a:xfrm>
        </p:grpSpPr>
        <p:grpSp>
          <p:nvGrpSpPr>
            <p:cNvPr id="4" name="Gruppieren 29"/>
            <p:cNvGrpSpPr/>
            <p:nvPr/>
          </p:nvGrpSpPr>
          <p:grpSpPr>
            <a:xfrm flipV="1">
              <a:off x="6740378" y="3609020"/>
              <a:ext cx="495055" cy="135015"/>
              <a:chOff x="4797025" y="1988840"/>
              <a:chExt cx="450050" cy="360040"/>
            </a:xfrm>
          </p:grpSpPr>
          <p:cxnSp>
            <p:nvCxnSpPr>
              <p:cNvPr id="45" name="Gerade Verbindung mit Pfeil 30"/>
              <p:cNvCxnSpPr/>
              <p:nvPr/>
            </p:nvCxnSpPr>
            <p:spPr>
              <a:xfrm flipV="1">
                <a:off x="4797025"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6" name="Gerade Verbindung mit Pfeil 31"/>
              <p:cNvCxnSpPr/>
              <p:nvPr/>
            </p:nvCxnSpPr>
            <p:spPr>
              <a:xfrm flipV="1">
                <a:off x="4949425"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32"/>
              <p:cNvCxnSpPr/>
              <p:nvPr/>
            </p:nvCxnSpPr>
            <p:spPr>
              <a:xfrm flipV="1">
                <a:off x="5112060"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8" name="Gerade Verbindung mit Pfeil 33"/>
              <p:cNvCxnSpPr/>
              <p:nvPr/>
            </p:nvCxnSpPr>
            <p:spPr>
              <a:xfrm flipV="1">
                <a:off x="5247075"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uppieren 35"/>
            <p:cNvGrpSpPr/>
            <p:nvPr/>
          </p:nvGrpSpPr>
          <p:grpSpPr>
            <a:xfrm rot="16200000">
              <a:off x="6746083" y="3685983"/>
              <a:ext cx="187362" cy="558812"/>
              <a:chOff x="4976800" y="2366930"/>
              <a:chExt cx="180020" cy="558812"/>
            </a:xfrm>
          </p:grpSpPr>
          <p:sp>
            <p:nvSpPr>
              <p:cNvPr id="43" name="Ellipse 36"/>
              <p:cNvSpPr/>
              <p:nvPr/>
            </p:nvSpPr>
            <p:spPr>
              <a:xfrm>
                <a:off x="4976800" y="2753925"/>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cxnSp>
            <p:nvCxnSpPr>
              <p:cNvPr id="44" name="Gerade Verbindung mit Pfeil 37"/>
              <p:cNvCxnSpPr/>
              <p:nvPr/>
            </p:nvCxnSpPr>
            <p:spPr>
              <a:xfrm flipV="1">
                <a:off x="5073960" y="2366930"/>
                <a:ext cx="0" cy="432000"/>
              </a:xfrm>
              <a:prstGeom prst="straightConnector1">
                <a:avLst/>
              </a:prstGeom>
              <a:ln>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uppieren 63"/>
            <p:cNvGrpSpPr/>
            <p:nvPr/>
          </p:nvGrpSpPr>
          <p:grpSpPr>
            <a:xfrm>
              <a:off x="1024743" y="3404940"/>
              <a:ext cx="2475275" cy="789145"/>
              <a:chOff x="611560" y="4767863"/>
              <a:chExt cx="2475275" cy="789145"/>
            </a:xfrm>
          </p:grpSpPr>
          <p:grpSp>
            <p:nvGrpSpPr>
              <p:cNvPr id="39" name="Gruppieren 58"/>
              <p:cNvGrpSpPr/>
              <p:nvPr/>
            </p:nvGrpSpPr>
            <p:grpSpPr>
              <a:xfrm>
                <a:off x="1961710" y="4767863"/>
                <a:ext cx="1125125" cy="495055"/>
                <a:chOff x="1961710" y="3564015"/>
                <a:chExt cx="1125125" cy="495055"/>
              </a:xfrm>
            </p:grpSpPr>
            <p:cxnSp>
              <p:nvCxnSpPr>
                <p:cNvPr id="41" name="Gerade Verbindung mit Pfeil 46"/>
                <p:cNvCxnSpPr/>
                <p:nvPr/>
              </p:nvCxnSpPr>
              <p:spPr>
                <a:xfrm rot="16200000" flipV="1">
                  <a:off x="2524273" y="3496507"/>
                  <a:ext cx="0" cy="11251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2" name="Textfeld 47"/>
                <p:cNvSpPr txBox="1"/>
                <p:nvPr/>
              </p:nvSpPr>
              <p:spPr>
                <a:xfrm>
                  <a:off x="2524273" y="3564015"/>
                  <a:ext cx="429926" cy="369332"/>
                </a:xfrm>
                <a:prstGeom prst="rect">
                  <a:avLst/>
                </a:prstGeom>
                <a:noFill/>
              </p:spPr>
              <p:txBody>
                <a:bodyPr wrap="none" rtlCol="0">
                  <a:spAutoFit/>
                </a:bodyPr>
                <a:lstStyle/>
                <a:p>
                  <a:r>
                    <a:rPr lang="de-DE" b="1" i="1" dirty="0" smtClean="0">
                      <a:latin typeface="Book Antiqua" pitchFamily="18" charset="0"/>
                    </a:rPr>
                    <a:t>F</a:t>
                  </a:r>
                  <a:r>
                    <a:rPr lang="de-DE" b="1" i="1" baseline="-25000" dirty="0" smtClean="0">
                      <a:latin typeface="Book Antiqua" pitchFamily="18" charset="0"/>
                    </a:rPr>
                    <a:t>G</a:t>
                  </a:r>
                  <a:endParaRPr lang="de-DE" b="1" i="1" baseline="-25000" dirty="0">
                    <a:latin typeface="Book Antiqua" pitchFamily="18" charset="0"/>
                  </a:endParaRPr>
                </a:p>
              </p:txBody>
            </p:sp>
          </p:grpSp>
          <p:sp>
            <p:nvSpPr>
              <p:cNvPr id="40" name="Sonne 62"/>
              <p:cNvSpPr/>
              <p:nvPr/>
            </p:nvSpPr>
            <p:spPr>
              <a:xfrm>
                <a:off x="611560" y="4869160"/>
                <a:ext cx="675075" cy="687848"/>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7" name="Gruppieren 83"/>
            <p:cNvGrpSpPr/>
            <p:nvPr/>
          </p:nvGrpSpPr>
          <p:grpSpPr>
            <a:xfrm>
              <a:off x="3725043" y="2123855"/>
              <a:ext cx="2351361" cy="2520280"/>
              <a:chOff x="3221850" y="3429000"/>
              <a:chExt cx="2351361" cy="2520280"/>
            </a:xfrm>
          </p:grpSpPr>
          <p:grpSp>
            <p:nvGrpSpPr>
              <p:cNvPr id="10" name="Gruppieren 57"/>
              <p:cNvGrpSpPr/>
              <p:nvPr/>
            </p:nvGrpSpPr>
            <p:grpSpPr>
              <a:xfrm>
                <a:off x="3221850" y="3429000"/>
                <a:ext cx="2351361" cy="2295255"/>
                <a:chOff x="3221849" y="2303875"/>
                <a:chExt cx="2351361" cy="2295255"/>
              </a:xfrm>
            </p:grpSpPr>
            <p:grpSp>
              <p:nvGrpSpPr>
                <p:cNvPr id="20" name="Gruppieren 55"/>
                <p:cNvGrpSpPr/>
                <p:nvPr/>
              </p:nvGrpSpPr>
              <p:grpSpPr>
                <a:xfrm>
                  <a:off x="3221849" y="2303875"/>
                  <a:ext cx="2351361" cy="2295255"/>
                  <a:chOff x="3221849" y="2303875"/>
                  <a:chExt cx="2351361" cy="2295255"/>
                </a:xfrm>
              </p:grpSpPr>
              <p:sp>
                <p:nvSpPr>
                  <p:cNvPr id="22" name="Ellipse 4"/>
                  <p:cNvSpPr/>
                  <p:nvPr/>
                </p:nvSpPr>
                <p:spPr>
                  <a:xfrm>
                    <a:off x="4707015" y="3564015"/>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3" name="Ellipse 5"/>
                  <p:cNvSpPr/>
                  <p:nvPr/>
                </p:nvSpPr>
                <p:spPr>
                  <a:xfrm>
                    <a:off x="5112060" y="4075428"/>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4" name="Ellipse 6"/>
                  <p:cNvSpPr/>
                  <p:nvPr/>
                </p:nvSpPr>
                <p:spPr>
                  <a:xfrm>
                    <a:off x="4617005" y="3879050"/>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5" name="Ellipse 7"/>
                  <p:cNvSpPr/>
                  <p:nvPr/>
                </p:nvSpPr>
                <p:spPr>
                  <a:xfrm>
                    <a:off x="4858060" y="4168323"/>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Ellipse 8"/>
                  <p:cNvSpPr/>
                  <p:nvPr/>
                </p:nvSpPr>
                <p:spPr>
                  <a:xfrm>
                    <a:off x="5202070" y="3654025"/>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7" name="Ellipse 9"/>
                  <p:cNvSpPr/>
                  <p:nvPr/>
                </p:nvSpPr>
                <p:spPr>
                  <a:xfrm>
                    <a:off x="5075070" y="4344488"/>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8" name="Ellipse 10"/>
                  <p:cNvSpPr/>
                  <p:nvPr/>
                </p:nvSpPr>
                <p:spPr>
                  <a:xfrm>
                    <a:off x="5393190" y="3996506"/>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9" name="Ellipse 12"/>
                  <p:cNvSpPr/>
                  <p:nvPr/>
                </p:nvSpPr>
                <p:spPr>
                  <a:xfrm>
                    <a:off x="4904420" y="3817712"/>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30" name="Ellipse 13"/>
                  <p:cNvSpPr/>
                  <p:nvPr/>
                </p:nvSpPr>
                <p:spPr>
                  <a:xfrm>
                    <a:off x="4662010" y="4427313"/>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grpSp>
                <p:nvGrpSpPr>
                  <p:cNvPr id="31" name="Gruppieren 34"/>
                  <p:cNvGrpSpPr/>
                  <p:nvPr/>
                </p:nvGrpSpPr>
                <p:grpSpPr>
                  <a:xfrm>
                    <a:off x="4976800" y="2366930"/>
                    <a:ext cx="180020" cy="558812"/>
                    <a:chOff x="4976800" y="2366930"/>
                    <a:chExt cx="180020" cy="558812"/>
                  </a:xfrm>
                </p:grpSpPr>
                <p:sp>
                  <p:nvSpPr>
                    <p:cNvPr id="37" name="Ellipse 11"/>
                    <p:cNvSpPr/>
                    <p:nvPr/>
                  </p:nvSpPr>
                  <p:spPr>
                    <a:xfrm>
                      <a:off x="4976800" y="2753925"/>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cxnSp>
                  <p:nvCxnSpPr>
                    <p:cNvPr id="38" name="Gerade Verbindung mit Pfeil 28"/>
                    <p:cNvCxnSpPr/>
                    <p:nvPr/>
                  </p:nvCxnSpPr>
                  <p:spPr>
                    <a:xfrm flipV="1">
                      <a:off x="5073960" y="2366930"/>
                      <a:ext cx="0" cy="432000"/>
                    </a:xfrm>
                    <a:prstGeom prst="straightConnector1">
                      <a:avLst/>
                    </a:prstGeom>
                    <a:ln>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2" name="Gerade Verbindung mit Pfeil 39"/>
                  <p:cNvCxnSpPr/>
                  <p:nvPr/>
                </p:nvCxnSpPr>
                <p:spPr>
                  <a:xfrm flipV="1">
                    <a:off x="5067055" y="3241794"/>
                    <a:ext cx="0" cy="99729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 name="Textfeld 48"/>
                  <p:cNvSpPr txBox="1"/>
                  <p:nvPr/>
                </p:nvSpPr>
                <p:spPr>
                  <a:xfrm>
                    <a:off x="4007059" y="3564015"/>
                    <a:ext cx="415498" cy="369332"/>
                  </a:xfrm>
                  <a:prstGeom prst="rect">
                    <a:avLst/>
                  </a:prstGeom>
                  <a:noFill/>
                </p:spPr>
                <p:txBody>
                  <a:bodyPr wrap="none" rtlCol="0">
                    <a:spAutoFit/>
                  </a:bodyPr>
                  <a:lstStyle/>
                  <a:p>
                    <a:r>
                      <a:rPr lang="de-DE" b="1" i="1" dirty="0" smtClean="0">
                        <a:latin typeface="Book Antiqua" pitchFamily="18" charset="0"/>
                      </a:rPr>
                      <a:t>F</a:t>
                    </a:r>
                    <a:r>
                      <a:rPr lang="de-DE" b="1" i="1" baseline="-25000" dirty="0">
                        <a:latin typeface="Book Antiqua" pitchFamily="18" charset="0"/>
                      </a:rPr>
                      <a:t>P</a:t>
                    </a:r>
                  </a:p>
                </p:txBody>
              </p:sp>
              <p:cxnSp>
                <p:nvCxnSpPr>
                  <p:cNvPr id="34" name="Gerade Verbindung mit Pfeil 50"/>
                  <p:cNvCxnSpPr/>
                  <p:nvPr/>
                </p:nvCxnSpPr>
                <p:spPr>
                  <a:xfrm>
                    <a:off x="4007059" y="4045680"/>
                    <a:ext cx="415498" cy="133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Gerade Verbindung mit Pfeil 52"/>
                  <p:cNvCxnSpPr/>
                  <p:nvPr/>
                </p:nvCxnSpPr>
                <p:spPr>
                  <a:xfrm flipV="1">
                    <a:off x="3626895" y="2663915"/>
                    <a:ext cx="0" cy="99729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36" name="Textfeld 53"/>
                  <p:cNvSpPr txBox="1"/>
                  <p:nvPr/>
                </p:nvSpPr>
                <p:spPr>
                  <a:xfrm>
                    <a:off x="3221849" y="2303875"/>
                    <a:ext cx="1200707" cy="369332"/>
                  </a:xfrm>
                  <a:prstGeom prst="rect">
                    <a:avLst/>
                  </a:prstGeom>
                  <a:noFill/>
                </p:spPr>
                <p:txBody>
                  <a:bodyPr wrap="square" rtlCol="0">
                    <a:spAutoFit/>
                  </a:bodyPr>
                  <a:lstStyle/>
                  <a:p>
                    <a:r>
                      <a:rPr lang="de-DE" b="1" dirty="0" err="1">
                        <a:solidFill>
                          <a:srgbClr val="00B050"/>
                        </a:solidFill>
                        <a:latin typeface="Symbol" pitchFamily="18" charset="2"/>
                      </a:rPr>
                      <a:t>n</a:t>
                    </a:r>
                    <a:r>
                      <a:rPr lang="de-DE" b="1" baseline="-25000" dirty="0" err="1" smtClean="0">
                        <a:solidFill>
                          <a:srgbClr val="00B050"/>
                        </a:solidFill>
                        <a:latin typeface="Book Antiqua" pitchFamily="18" charset="0"/>
                      </a:rPr>
                      <a:t>kep</a:t>
                    </a:r>
                    <a:r>
                      <a:rPr lang="de-DE" b="1" dirty="0" smtClean="0">
                        <a:solidFill>
                          <a:srgbClr val="00B050"/>
                        </a:solidFill>
                        <a:latin typeface="Book Antiqua" pitchFamily="18" charset="0"/>
                      </a:rPr>
                      <a:t> (1-</a:t>
                    </a:r>
                    <a:r>
                      <a:rPr lang="de-DE" b="1" dirty="0" smtClean="0">
                        <a:solidFill>
                          <a:srgbClr val="00B050"/>
                        </a:solidFill>
                        <a:latin typeface="Symbol" pitchFamily="18" charset="2"/>
                      </a:rPr>
                      <a:t>h</a:t>
                    </a:r>
                    <a:r>
                      <a:rPr lang="de-DE" b="1" dirty="0" smtClean="0">
                        <a:solidFill>
                          <a:srgbClr val="00B050"/>
                        </a:solidFill>
                        <a:latin typeface="Book Antiqua" pitchFamily="18" charset="0"/>
                      </a:rPr>
                      <a:t>)</a:t>
                    </a:r>
                    <a:endParaRPr lang="de-DE" b="1" i="1" baseline="-25000" dirty="0">
                      <a:solidFill>
                        <a:srgbClr val="00B050"/>
                      </a:solidFill>
                      <a:latin typeface="Book Antiqua" pitchFamily="18" charset="0"/>
                    </a:endParaRPr>
                  </a:p>
                </p:txBody>
              </p:sp>
            </p:grpSp>
            <p:sp>
              <p:nvSpPr>
                <p:cNvPr id="21" name="Freihandform 56"/>
                <p:cNvSpPr/>
                <p:nvPr/>
              </p:nvSpPr>
              <p:spPr>
                <a:xfrm>
                  <a:off x="3221849" y="3716170"/>
                  <a:ext cx="711325" cy="685800"/>
                </a:xfrm>
                <a:custGeom>
                  <a:avLst/>
                  <a:gdLst>
                    <a:gd name="connsiteX0" fmla="*/ 266825 w 711325"/>
                    <a:gd name="connsiteY0" fmla="*/ 139700 h 685800"/>
                    <a:gd name="connsiteX1" fmla="*/ 152525 w 711325"/>
                    <a:gd name="connsiteY1" fmla="*/ 215900 h 685800"/>
                    <a:gd name="connsiteX2" fmla="*/ 127125 w 711325"/>
                    <a:gd name="connsiteY2" fmla="*/ 254000 h 685800"/>
                    <a:gd name="connsiteX3" fmla="*/ 89025 w 711325"/>
                    <a:gd name="connsiteY3" fmla="*/ 266700 h 685800"/>
                    <a:gd name="connsiteX4" fmla="*/ 50925 w 711325"/>
                    <a:gd name="connsiteY4" fmla="*/ 292100 h 685800"/>
                    <a:gd name="connsiteX5" fmla="*/ 125 w 711325"/>
                    <a:gd name="connsiteY5" fmla="*/ 368300 h 685800"/>
                    <a:gd name="connsiteX6" fmla="*/ 25525 w 711325"/>
                    <a:gd name="connsiteY6" fmla="*/ 558800 h 685800"/>
                    <a:gd name="connsiteX7" fmla="*/ 50925 w 711325"/>
                    <a:gd name="connsiteY7" fmla="*/ 596900 h 685800"/>
                    <a:gd name="connsiteX8" fmla="*/ 165225 w 711325"/>
                    <a:gd name="connsiteY8" fmla="*/ 647700 h 685800"/>
                    <a:gd name="connsiteX9" fmla="*/ 203325 w 711325"/>
                    <a:gd name="connsiteY9" fmla="*/ 660400 h 685800"/>
                    <a:gd name="connsiteX10" fmla="*/ 241425 w 711325"/>
                    <a:gd name="connsiteY10" fmla="*/ 673100 h 685800"/>
                    <a:gd name="connsiteX11" fmla="*/ 279525 w 711325"/>
                    <a:gd name="connsiteY11" fmla="*/ 685800 h 685800"/>
                    <a:gd name="connsiteX12" fmla="*/ 393825 w 711325"/>
                    <a:gd name="connsiteY12" fmla="*/ 673100 h 685800"/>
                    <a:gd name="connsiteX13" fmla="*/ 470025 w 711325"/>
                    <a:gd name="connsiteY13" fmla="*/ 647700 h 685800"/>
                    <a:gd name="connsiteX14" fmla="*/ 520825 w 711325"/>
                    <a:gd name="connsiteY14" fmla="*/ 635000 h 685800"/>
                    <a:gd name="connsiteX15" fmla="*/ 571625 w 711325"/>
                    <a:gd name="connsiteY15" fmla="*/ 546100 h 685800"/>
                    <a:gd name="connsiteX16" fmla="*/ 597025 w 711325"/>
                    <a:gd name="connsiteY16" fmla="*/ 508000 h 685800"/>
                    <a:gd name="connsiteX17" fmla="*/ 673225 w 711325"/>
                    <a:gd name="connsiteY17" fmla="*/ 457200 h 685800"/>
                    <a:gd name="connsiteX18" fmla="*/ 711325 w 711325"/>
                    <a:gd name="connsiteY18" fmla="*/ 330200 h 685800"/>
                    <a:gd name="connsiteX19" fmla="*/ 698625 w 711325"/>
                    <a:gd name="connsiteY19" fmla="*/ 241300 h 685800"/>
                    <a:gd name="connsiteX20" fmla="*/ 622425 w 711325"/>
                    <a:gd name="connsiteY20" fmla="*/ 190500 h 685800"/>
                    <a:gd name="connsiteX21" fmla="*/ 584325 w 711325"/>
                    <a:gd name="connsiteY21" fmla="*/ 152400 h 685800"/>
                    <a:gd name="connsiteX22" fmla="*/ 533525 w 711325"/>
                    <a:gd name="connsiteY22" fmla="*/ 76200 h 685800"/>
                    <a:gd name="connsiteX23" fmla="*/ 508125 w 711325"/>
                    <a:gd name="connsiteY23" fmla="*/ 38100 h 685800"/>
                    <a:gd name="connsiteX24" fmla="*/ 470025 w 711325"/>
                    <a:gd name="connsiteY24" fmla="*/ 0 h 685800"/>
                    <a:gd name="connsiteX25" fmla="*/ 381125 w 711325"/>
                    <a:gd name="connsiteY25" fmla="*/ 25400 h 685800"/>
                    <a:gd name="connsiteX26" fmla="*/ 343025 w 711325"/>
                    <a:gd name="connsiteY26" fmla="*/ 50800 h 685800"/>
                    <a:gd name="connsiteX27" fmla="*/ 317625 w 711325"/>
                    <a:gd name="connsiteY27" fmla="*/ 88900 h 685800"/>
                    <a:gd name="connsiteX28" fmla="*/ 266825 w 711325"/>
                    <a:gd name="connsiteY28" fmla="*/ 101600 h 685800"/>
                    <a:gd name="connsiteX29" fmla="*/ 266825 w 711325"/>
                    <a:gd name="connsiteY29" fmla="*/ 1397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325" h="685800">
                      <a:moveTo>
                        <a:pt x="266825" y="139700"/>
                      </a:moveTo>
                      <a:cubicBezTo>
                        <a:pt x="247775" y="158750"/>
                        <a:pt x="178980" y="189445"/>
                        <a:pt x="152525" y="215900"/>
                      </a:cubicBezTo>
                      <a:cubicBezTo>
                        <a:pt x="141732" y="226693"/>
                        <a:pt x="139044" y="244465"/>
                        <a:pt x="127125" y="254000"/>
                      </a:cubicBezTo>
                      <a:cubicBezTo>
                        <a:pt x="116672" y="262363"/>
                        <a:pt x="100999" y="260713"/>
                        <a:pt x="89025" y="266700"/>
                      </a:cubicBezTo>
                      <a:cubicBezTo>
                        <a:pt x="75373" y="273526"/>
                        <a:pt x="63625" y="283633"/>
                        <a:pt x="50925" y="292100"/>
                      </a:cubicBezTo>
                      <a:cubicBezTo>
                        <a:pt x="33992" y="317500"/>
                        <a:pt x="-2410" y="337878"/>
                        <a:pt x="125" y="368300"/>
                      </a:cubicBezTo>
                      <a:cubicBezTo>
                        <a:pt x="2962" y="402349"/>
                        <a:pt x="-413" y="506924"/>
                        <a:pt x="25525" y="558800"/>
                      </a:cubicBezTo>
                      <a:cubicBezTo>
                        <a:pt x="32351" y="572452"/>
                        <a:pt x="40132" y="586107"/>
                        <a:pt x="50925" y="596900"/>
                      </a:cubicBezTo>
                      <a:cubicBezTo>
                        <a:pt x="81114" y="627089"/>
                        <a:pt x="127499" y="635125"/>
                        <a:pt x="165225" y="647700"/>
                      </a:cubicBezTo>
                      <a:lnTo>
                        <a:pt x="203325" y="660400"/>
                      </a:lnTo>
                      <a:lnTo>
                        <a:pt x="241425" y="673100"/>
                      </a:lnTo>
                      <a:lnTo>
                        <a:pt x="279525" y="685800"/>
                      </a:lnTo>
                      <a:cubicBezTo>
                        <a:pt x="317625" y="681567"/>
                        <a:pt x="356235" y="680618"/>
                        <a:pt x="393825" y="673100"/>
                      </a:cubicBezTo>
                      <a:cubicBezTo>
                        <a:pt x="420079" y="667849"/>
                        <a:pt x="444050" y="654194"/>
                        <a:pt x="470025" y="647700"/>
                      </a:cubicBezTo>
                      <a:lnTo>
                        <a:pt x="520825" y="635000"/>
                      </a:lnTo>
                      <a:cubicBezTo>
                        <a:pt x="541434" y="573172"/>
                        <a:pt x="523571" y="613376"/>
                        <a:pt x="571625" y="546100"/>
                      </a:cubicBezTo>
                      <a:cubicBezTo>
                        <a:pt x="580497" y="533680"/>
                        <a:pt x="585538" y="518051"/>
                        <a:pt x="597025" y="508000"/>
                      </a:cubicBezTo>
                      <a:cubicBezTo>
                        <a:pt x="619999" y="487898"/>
                        <a:pt x="673225" y="457200"/>
                        <a:pt x="673225" y="457200"/>
                      </a:cubicBezTo>
                      <a:cubicBezTo>
                        <a:pt x="704145" y="364441"/>
                        <a:pt x="692131" y="406975"/>
                        <a:pt x="711325" y="330200"/>
                      </a:cubicBezTo>
                      <a:cubicBezTo>
                        <a:pt x="707092" y="300567"/>
                        <a:pt x="714696" y="266554"/>
                        <a:pt x="698625" y="241300"/>
                      </a:cubicBezTo>
                      <a:cubicBezTo>
                        <a:pt x="682236" y="215546"/>
                        <a:pt x="644011" y="212086"/>
                        <a:pt x="622425" y="190500"/>
                      </a:cubicBezTo>
                      <a:cubicBezTo>
                        <a:pt x="609725" y="177800"/>
                        <a:pt x="595352" y="166577"/>
                        <a:pt x="584325" y="152400"/>
                      </a:cubicBezTo>
                      <a:cubicBezTo>
                        <a:pt x="565583" y="128303"/>
                        <a:pt x="550458" y="101600"/>
                        <a:pt x="533525" y="76200"/>
                      </a:cubicBezTo>
                      <a:cubicBezTo>
                        <a:pt x="525058" y="63500"/>
                        <a:pt x="518918" y="48893"/>
                        <a:pt x="508125" y="38100"/>
                      </a:cubicBezTo>
                      <a:lnTo>
                        <a:pt x="470025" y="0"/>
                      </a:lnTo>
                      <a:cubicBezTo>
                        <a:pt x="453749" y="4069"/>
                        <a:pt x="399345" y="16290"/>
                        <a:pt x="381125" y="25400"/>
                      </a:cubicBezTo>
                      <a:cubicBezTo>
                        <a:pt x="367473" y="32226"/>
                        <a:pt x="355725" y="42333"/>
                        <a:pt x="343025" y="50800"/>
                      </a:cubicBezTo>
                      <a:cubicBezTo>
                        <a:pt x="334558" y="63500"/>
                        <a:pt x="330325" y="80433"/>
                        <a:pt x="317625" y="88900"/>
                      </a:cubicBezTo>
                      <a:cubicBezTo>
                        <a:pt x="303102" y="98582"/>
                        <a:pt x="280455" y="90696"/>
                        <a:pt x="266825" y="101600"/>
                      </a:cubicBezTo>
                      <a:cubicBezTo>
                        <a:pt x="256372" y="109963"/>
                        <a:pt x="285875" y="120650"/>
                        <a:pt x="266825" y="139700"/>
                      </a:cubicBezTo>
                      <a:close/>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grpSp>
          <p:cxnSp>
            <p:nvCxnSpPr>
              <p:cNvPr id="11" name="Gerade Verbindung mit Pfeil 64"/>
              <p:cNvCxnSpPr/>
              <p:nvPr/>
            </p:nvCxnSpPr>
            <p:spPr>
              <a:xfrm>
                <a:off x="4617005" y="4554125"/>
                <a:ext cx="0" cy="135015"/>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65"/>
              <p:cNvCxnSpPr/>
              <p:nvPr/>
            </p:nvCxnSpPr>
            <p:spPr>
              <a:xfrm>
                <a:off x="4842030" y="4464115"/>
                <a:ext cx="0" cy="135015"/>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66"/>
              <p:cNvCxnSpPr/>
              <p:nvPr/>
            </p:nvCxnSpPr>
            <p:spPr>
              <a:xfrm>
                <a:off x="4994430" y="4554125"/>
                <a:ext cx="0" cy="135015"/>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67"/>
              <p:cNvCxnSpPr/>
              <p:nvPr/>
            </p:nvCxnSpPr>
            <p:spPr>
              <a:xfrm>
                <a:off x="5247075" y="4599130"/>
                <a:ext cx="0" cy="135015"/>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68"/>
              <p:cNvCxnSpPr/>
              <p:nvPr/>
            </p:nvCxnSpPr>
            <p:spPr>
              <a:xfrm>
                <a:off x="5517105" y="4869160"/>
                <a:ext cx="0" cy="135015"/>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6" name="Ellipse 71"/>
              <p:cNvSpPr/>
              <p:nvPr/>
            </p:nvSpPr>
            <p:spPr>
              <a:xfrm>
                <a:off x="4526995" y="5319210"/>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Ellipse 72"/>
              <p:cNvSpPr/>
              <p:nvPr/>
            </p:nvSpPr>
            <p:spPr>
              <a:xfrm>
                <a:off x="5264460" y="5777463"/>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8" name="Ellipse 73"/>
              <p:cNvSpPr/>
              <p:nvPr/>
            </p:nvSpPr>
            <p:spPr>
              <a:xfrm>
                <a:off x="5337085" y="5462428"/>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9" name="Ellipse 74"/>
              <p:cNvSpPr/>
              <p:nvPr/>
            </p:nvSpPr>
            <p:spPr>
              <a:xfrm>
                <a:off x="4932040" y="5769260"/>
                <a:ext cx="180020" cy="1718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grpSp>
        <p:sp>
          <p:nvSpPr>
            <p:cNvPr id="8" name="TextBox 7"/>
            <p:cNvSpPr txBox="1"/>
            <p:nvPr/>
          </p:nvSpPr>
          <p:spPr>
            <a:xfrm rot="16200000">
              <a:off x="3528195" y="2832041"/>
              <a:ext cx="793807" cy="400110"/>
            </a:xfrm>
            <a:prstGeom prst="rect">
              <a:avLst/>
            </a:prstGeom>
            <a:noFill/>
          </p:spPr>
          <p:txBody>
            <a:bodyPr wrap="none" rtlCol="0">
              <a:spAutoFit/>
            </a:bodyPr>
            <a:lstStyle/>
            <a:p>
              <a:r>
                <a:rPr lang="de-DE" sz="1000" dirty="0" smtClean="0">
                  <a:latin typeface="Book Antiqua" pitchFamily="18" charset="0"/>
                </a:rPr>
                <a:t>Azimuthal</a:t>
              </a:r>
            </a:p>
            <a:p>
              <a:r>
                <a:rPr lang="de-DE" sz="1000" dirty="0" smtClean="0">
                  <a:latin typeface="Book Antiqua" pitchFamily="18" charset="0"/>
                </a:rPr>
                <a:t> velocity</a:t>
              </a:r>
              <a:endParaRPr lang="de-DE" sz="1000" dirty="0">
                <a:latin typeface="Book Antiqua" pitchFamily="18" charset="0"/>
              </a:endParaRPr>
            </a:p>
          </p:txBody>
        </p:sp>
        <p:sp>
          <p:nvSpPr>
            <p:cNvPr id="9" name="TextBox 8"/>
            <p:cNvSpPr txBox="1"/>
            <p:nvPr/>
          </p:nvSpPr>
          <p:spPr>
            <a:xfrm>
              <a:off x="6528427" y="4127884"/>
              <a:ext cx="833883" cy="246221"/>
            </a:xfrm>
            <a:prstGeom prst="rect">
              <a:avLst/>
            </a:prstGeom>
            <a:noFill/>
          </p:spPr>
          <p:txBody>
            <a:bodyPr wrap="none" rtlCol="0">
              <a:spAutoFit/>
            </a:bodyPr>
            <a:lstStyle/>
            <a:p>
              <a:r>
                <a:rPr lang="de-DE" sz="1000" dirty="0" smtClean="0">
                  <a:latin typeface="Book Antiqua" pitchFamily="18" charset="0"/>
                </a:rPr>
                <a:t>Radial drift</a:t>
              </a:r>
              <a:endParaRPr lang="de-DE" sz="1000" dirty="0">
                <a:latin typeface="Book Antiqua" pitchFamily="18" charset="0"/>
              </a:endParaRPr>
            </a:p>
          </p:txBody>
        </p:sp>
      </p:grpSp>
      <p:grpSp>
        <p:nvGrpSpPr>
          <p:cNvPr id="50" name="Gruppieren 49"/>
          <p:cNvGrpSpPr/>
          <p:nvPr/>
        </p:nvGrpSpPr>
        <p:grpSpPr>
          <a:xfrm flipV="1">
            <a:off x="6237185" y="2852936"/>
            <a:ext cx="495055" cy="135015"/>
            <a:chOff x="4797025" y="1988840"/>
            <a:chExt cx="450050" cy="360040"/>
          </a:xfrm>
        </p:grpSpPr>
        <p:cxnSp>
          <p:nvCxnSpPr>
            <p:cNvPr id="51" name="Gerade Verbindung mit Pfeil 51"/>
            <p:cNvCxnSpPr/>
            <p:nvPr/>
          </p:nvCxnSpPr>
          <p:spPr>
            <a:xfrm flipV="1">
              <a:off x="4797025"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4"/>
            <p:cNvCxnSpPr/>
            <p:nvPr/>
          </p:nvCxnSpPr>
          <p:spPr>
            <a:xfrm flipV="1">
              <a:off x="4949425"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Gerade Verbindung mit Pfeil 59"/>
            <p:cNvCxnSpPr/>
            <p:nvPr/>
          </p:nvCxnSpPr>
          <p:spPr>
            <a:xfrm flipV="1">
              <a:off x="5112060"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4" name="Gerade Verbindung mit Pfeil 61"/>
            <p:cNvCxnSpPr/>
            <p:nvPr/>
          </p:nvCxnSpPr>
          <p:spPr>
            <a:xfrm flipV="1">
              <a:off x="5247075" y="1988840"/>
              <a:ext cx="0" cy="36004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sp>
        <p:nvSpPr>
          <p:cNvPr id="55"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smtClean="0">
                <a:latin typeface="Book Antiqua" panose="02040602050305030304" pitchFamily="18" charset="0"/>
              </a:rPr>
              <a:t>2- Streaming instabilitiy, a possible solution to</a:t>
            </a:r>
            <a:r>
              <a:rPr lang="de-DE" sz="2400" dirty="0">
                <a:latin typeface="Book Antiqua" panose="02040602050305030304" pitchFamily="18" charset="0"/>
              </a:rPr>
              <a:t> </a:t>
            </a:r>
            <a:r>
              <a:rPr lang="de-DE" sz="2400" dirty="0" smtClean="0">
                <a:latin typeface="Book Antiqua" panose="02040602050305030304" pitchFamily="18" charset="0"/>
              </a:rPr>
              <a:t>form </a:t>
            </a:r>
            <a:r>
              <a:rPr lang="de-DE" sz="2400" dirty="0" err="1" smtClean="0">
                <a:latin typeface="Book Antiqua" panose="02040602050305030304" pitchFamily="18" charset="0"/>
              </a:rPr>
              <a:t>planetesimals</a:t>
            </a:r>
            <a:endParaRPr lang="de-DE" sz="2400" dirty="0" smtClean="0">
              <a:latin typeface="Book Antiqua" panose="02040602050305030304" pitchFamily="18" charset="0"/>
            </a:endParaRPr>
          </a:p>
        </p:txBody>
      </p:sp>
      <p:sp>
        <p:nvSpPr>
          <p:cNvPr id="56" name="Rectangle 55"/>
          <p:cNvSpPr/>
          <p:nvPr/>
        </p:nvSpPr>
        <p:spPr>
          <a:xfrm>
            <a:off x="67732" y="890550"/>
            <a:ext cx="4072220" cy="1754326"/>
          </a:xfrm>
          <a:prstGeom prst="rect">
            <a:avLst/>
          </a:prstGeom>
        </p:spPr>
        <p:txBody>
          <a:bodyPr wrap="square">
            <a:spAutoFit/>
          </a:bodyPr>
          <a:lstStyle/>
          <a:p>
            <a:pPr algn="just"/>
            <a:r>
              <a:rPr lang="en-US" b="1" dirty="0">
                <a:latin typeface="Book Antiqua" panose="02040602050305030304" pitchFamily="18" charset="0"/>
              </a:rPr>
              <a:t>Streaming Instability</a:t>
            </a:r>
            <a:endParaRPr lang="en-US" dirty="0">
              <a:latin typeface="Book Antiqua" panose="02040602050305030304" pitchFamily="18" charset="0"/>
            </a:endParaRPr>
          </a:p>
          <a:p>
            <a:pPr algn="just"/>
            <a:r>
              <a:rPr lang="en-US" dirty="0">
                <a:latin typeface="Book Antiqua" panose="02040602050305030304" pitchFamily="18" charset="0"/>
              </a:rPr>
              <a:t>The velocity difference between gas and solids also triggers streaming instabilities. The resulting turbulence halts particle sedimentation and can lead to clumping. </a:t>
            </a:r>
          </a:p>
        </p:txBody>
      </p:sp>
    </p:spTree>
    <p:extLst>
      <p:ext uri="{BB962C8B-B14F-4D97-AF65-F5344CB8AC3E}">
        <p14:creationId xmlns:p14="http://schemas.microsoft.com/office/powerpoint/2010/main" val="861323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7</a:t>
            </a:fld>
            <a:endParaRPr lang="de-D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535" y="764704"/>
            <a:ext cx="3798937" cy="600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520" y="1264692"/>
            <a:ext cx="4536504" cy="3477875"/>
          </a:xfrm>
          <a:prstGeom prst="rect">
            <a:avLst/>
          </a:prstGeom>
        </p:spPr>
        <p:txBody>
          <a:bodyPr wrap="square">
            <a:spAutoFit/>
          </a:bodyPr>
          <a:lstStyle/>
          <a:p>
            <a:pPr marL="0" lvl="1" algn="just"/>
            <a:r>
              <a:rPr lang="en-US" sz="1600" b="1" dirty="0" smtClean="0">
                <a:latin typeface="Book Antiqua" panose="02040602050305030304" pitchFamily="18" charset="0"/>
                <a:sym typeface="Symbol"/>
              </a:rPr>
              <a:t>Gravitational </a:t>
            </a:r>
            <a:r>
              <a:rPr lang="en-US" sz="1600" b="1" dirty="0">
                <a:latin typeface="Book Antiqua" panose="02040602050305030304" pitchFamily="18" charset="0"/>
                <a:sym typeface="Symbol"/>
              </a:rPr>
              <a:t>Instability</a:t>
            </a:r>
            <a:endParaRPr lang="en-US" sz="1600" dirty="0">
              <a:latin typeface="Book Antiqua" panose="02040602050305030304" pitchFamily="18" charset="0"/>
              <a:sym typeface="Symbol"/>
            </a:endParaRPr>
          </a:p>
          <a:p>
            <a:pPr algn="just"/>
            <a:r>
              <a:rPr lang="en-US" sz="1600" dirty="0">
                <a:latin typeface="Book Antiqua" panose="02040602050305030304" pitchFamily="18" charset="0"/>
              </a:rPr>
              <a:t>The common element invoked by various GI models is the final stage of gravitational collapse when the gravitationally bound pebbles and boulders are brought together, collide, and eventually accrete into large objects</a:t>
            </a:r>
            <a:r>
              <a:rPr lang="en-US" dirty="0" smtClean="0"/>
              <a:t>.</a:t>
            </a:r>
          </a:p>
          <a:p>
            <a:pPr algn="r"/>
            <a:r>
              <a:rPr lang="en-US" sz="1400" dirty="0" smtClean="0">
                <a:latin typeface="Book Antiqua" panose="02040602050305030304" pitchFamily="18" charset="0"/>
              </a:rPr>
              <a:t>Nesvorny et al: </a:t>
            </a:r>
            <a:r>
              <a:rPr lang="en-US" sz="1400" dirty="0">
                <a:latin typeface="Book Antiqua" panose="02040602050305030304" pitchFamily="18" charset="0"/>
              </a:rPr>
              <a:t>2010</a:t>
            </a:r>
            <a:endParaRPr lang="de-DE" dirty="0">
              <a:latin typeface="Book Antiqua" panose="02040602050305030304" pitchFamily="18" charset="0"/>
            </a:endParaRPr>
          </a:p>
          <a:p>
            <a:pPr marL="0" lvl="1" algn="just"/>
            <a:r>
              <a:rPr lang="en-US" sz="2800" dirty="0" smtClean="0">
                <a:latin typeface="Book Antiqua" panose="02040602050305030304" pitchFamily="18" charset="0"/>
                <a:sym typeface="Symbol"/>
              </a:rPr>
              <a:t>                        ↓</a:t>
            </a:r>
            <a:endParaRPr lang="en-US" sz="2800" dirty="0">
              <a:latin typeface="Book Antiqua" panose="02040602050305030304" pitchFamily="18" charset="0"/>
              <a:sym typeface="Symbol"/>
            </a:endParaRPr>
          </a:p>
          <a:p>
            <a:pPr algn="just"/>
            <a:r>
              <a:rPr lang="de-DE" sz="1600" dirty="0" smtClean="0">
                <a:latin typeface="Book Antiqua" panose="02040602050305030304" pitchFamily="18" charset="0"/>
              </a:rPr>
              <a:t>After </a:t>
            </a:r>
            <a:r>
              <a:rPr lang="de-DE" sz="1600" dirty="0">
                <a:latin typeface="Book Antiqua" panose="02040602050305030304" pitchFamily="18" charset="0"/>
              </a:rPr>
              <a:t>five </a:t>
            </a:r>
            <a:r>
              <a:rPr lang="de-DE" sz="1600" dirty="0" smtClean="0">
                <a:latin typeface="Book Antiqua" panose="02040602050305030304" pitchFamily="18" charset="0"/>
              </a:rPr>
              <a:t>orbits </a:t>
            </a:r>
            <a:r>
              <a:rPr lang="en-US" sz="1600" dirty="0" smtClean="0">
                <a:latin typeface="Book Antiqua" panose="02040602050305030304" pitchFamily="18" charset="0"/>
              </a:rPr>
              <a:t>approximately </a:t>
            </a:r>
            <a:r>
              <a:rPr lang="en-US" sz="1600" dirty="0">
                <a:latin typeface="Book Antiqua" panose="02040602050305030304" pitchFamily="18" charset="0"/>
              </a:rPr>
              <a:t>20% of the solid mass is in seven bound clusters, each </a:t>
            </a:r>
            <a:r>
              <a:rPr lang="en-US" sz="1600" dirty="0" smtClean="0">
                <a:latin typeface="Book Antiqua" panose="02040602050305030304" pitchFamily="18" charset="0"/>
              </a:rPr>
              <a:t>containing a </a:t>
            </a:r>
            <a:r>
              <a:rPr lang="en-US" sz="1600" dirty="0">
                <a:latin typeface="Book Antiqua" panose="02040602050305030304" pitchFamily="18" charset="0"/>
              </a:rPr>
              <a:t>mass equivalent to a 100–200 km scale solid body</a:t>
            </a:r>
            <a:r>
              <a:rPr lang="en-US" sz="1600" dirty="0" smtClean="0">
                <a:latin typeface="Book Antiqua" panose="02040602050305030304" pitchFamily="18" charset="0"/>
              </a:rPr>
              <a:t>.</a:t>
            </a:r>
          </a:p>
          <a:p>
            <a:pPr algn="r"/>
            <a:r>
              <a:rPr lang="en-US" sz="1600" dirty="0">
                <a:latin typeface="Book Antiqua" panose="02040602050305030304" pitchFamily="18" charset="0"/>
                <a:sym typeface="Symbol"/>
              </a:rPr>
              <a:t>Johansen et al. </a:t>
            </a:r>
            <a:r>
              <a:rPr lang="en-US" sz="1600" dirty="0" smtClean="0">
                <a:latin typeface="Book Antiqua" panose="02040602050305030304" pitchFamily="18" charset="0"/>
                <a:sym typeface="Symbol"/>
              </a:rPr>
              <a:t>2009</a:t>
            </a:r>
            <a:endParaRPr lang="de-DE" sz="1600" dirty="0"/>
          </a:p>
        </p:txBody>
      </p:sp>
      <p:sp>
        <p:nvSpPr>
          <p:cNvPr id="8"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smtClean="0">
                <a:latin typeface="Book Antiqua" panose="02040602050305030304" pitchFamily="18" charset="0"/>
              </a:rPr>
              <a:t>2- Streaming instabilitiy, a possible solution to</a:t>
            </a:r>
            <a:r>
              <a:rPr lang="de-DE" sz="2400" dirty="0">
                <a:latin typeface="Book Antiqua" panose="02040602050305030304" pitchFamily="18" charset="0"/>
              </a:rPr>
              <a:t> </a:t>
            </a:r>
            <a:r>
              <a:rPr lang="de-DE" sz="2400" dirty="0" smtClean="0">
                <a:latin typeface="Book Antiqua" panose="02040602050305030304" pitchFamily="18" charset="0"/>
              </a:rPr>
              <a:t>form </a:t>
            </a:r>
            <a:r>
              <a:rPr lang="de-DE" sz="2400" dirty="0" err="1" smtClean="0">
                <a:latin typeface="Book Antiqua" panose="02040602050305030304" pitchFamily="18" charset="0"/>
              </a:rPr>
              <a:t>planetesimals</a:t>
            </a:r>
            <a:endParaRPr lang="de-DE" sz="2400" dirty="0" smtClean="0">
              <a:latin typeface="Book Antiqua" panose="02040602050305030304" pitchFamily="18" charset="0"/>
            </a:endParaRPr>
          </a:p>
        </p:txBody>
      </p:sp>
      <p:sp>
        <p:nvSpPr>
          <p:cNvPr id="3" name="Rectangle 2"/>
          <p:cNvSpPr/>
          <p:nvPr/>
        </p:nvSpPr>
        <p:spPr>
          <a:xfrm>
            <a:off x="260839" y="5675604"/>
            <a:ext cx="4400564" cy="646331"/>
          </a:xfrm>
          <a:prstGeom prst="rect">
            <a:avLst/>
          </a:prstGeom>
        </p:spPr>
        <p:txBody>
          <a:bodyPr wrap="none">
            <a:spAutoFit/>
          </a:bodyPr>
          <a:lstStyle/>
          <a:p>
            <a:r>
              <a:rPr lang="en-US" dirty="0" smtClean="0">
                <a:latin typeface="Book Antiqua" panose="02040602050305030304" pitchFamily="18" charset="0"/>
              </a:rPr>
              <a:t>For the experimental understanding of SI</a:t>
            </a:r>
          </a:p>
          <a:p>
            <a:r>
              <a:rPr lang="en-US" dirty="0">
                <a:latin typeface="Book Antiqua" panose="02040602050305030304" pitchFamily="18" charset="0"/>
              </a:rPr>
              <a:t>s</a:t>
            </a:r>
            <a:r>
              <a:rPr lang="en-US" dirty="0" smtClean="0">
                <a:latin typeface="Book Antiqua" panose="02040602050305030304" pitchFamily="18" charset="0"/>
              </a:rPr>
              <a:t>ee poster PF-3 by </a:t>
            </a:r>
            <a:r>
              <a:rPr lang="en-US" dirty="0" err="1" smtClean="0">
                <a:latin typeface="Book Antiqua" panose="02040602050305030304" pitchFamily="18" charset="0"/>
              </a:rPr>
              <a:t>Capelo</a:t>
            </a:r>
            <a:endParaRPr lang="de-DE" dirty="0"/>
          </a:p>
        </p:txBody>
      </p:sp>
    </p:spTree>
    <p:extLst>
      <p:ext uri="{BB962C8B-B14F-4D97-AF65-F5344CB8AC3E}">
        <p14:creationId xmlns:p14="http://schemas.microsoft.com/office/powerpoint/2010/main" val="876399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09" y="1556792"/>
            <a:ext cx="7953967" cy="422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96584" y="5651956"/>
            <a:ext cx="2177199" cy="369332"/>
          </a:xfrm>
          <a:prstGeom prst="rect">
            <a:avLst/>
          </a:prstGeom>
        </p:spPr>
        <p:txBody>
          <a:bodyPr wrap="none">
            <a:spAutoFit/>
          </a:bodyPr>
          <a:lstStyle/>
          <a:p>
            <a:r>
              <a:rPr lang="en-US" dirty="0" smtClean="0">
                <a:latin typeface="Book Antiqua" panose="02040602050305030304" pitchFamily="18" charset="0"/>
                <a:sym typeface="Symbol"/>
              </a:rPr>
              <a:t>Johansen </a:t>
            </a:r>
            <a:r>
              <a:rPr lang="en-US" dirty="0">
                <a:latin typeface="Book Antiqua" panose="02040602050305030304" pitchFamily="18" charset="0"/>
                <a:sym typeface="Symbol"/>
              </a:rPr>
              <a:t>et al. </a:t>
            </a:r>
            <a:r>
              <a:rPr lang="en-US" dirty="0" smtClean="0">
                <a:latin typeface="Book Antiqua" panose="02040602050305030304" pitchFamily="18" charset="0"/>
                <a:sym typeface="Symbol"/>
              </a:rPr>
              <a:t>2014</a:t>
            </a:r>
            <a:endParaRPr lang="de-DE" dirty="0"/>
          </a:p>
        </p:txBody>
      </p:sp>
      <p:sp>
        <p:nvSpPr>
          <p:cNvPr id="7" name="Left Brace 6"/>
          <p:cNvSpPr/>
          <p:nvPr/>
        </p:nvSpPr>
        <p:spPr>
          <a:xfrm rot="17067112">
            <a:off x="3200221" y="3958247"/>
            <a:ext cx="273827" cy="1245764"/>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Rectangle 7"/>
          <p:cNvSpPr/>
          <p:nvPr/>
        </p:nvSpPr>
        <p:spPr>
          <a:xfrm rot="906405">
            <a:off x="2601913" y="4660485"/>
            <a:ext cx="938077" cy="307777"/>
          </a:xfrm>
          <a:prstGeom prst="rect">
            <a:avLst/>
          </a:prstGeom>
        </p:spPr>
        <p:txBody>
          <a:bodyPr wrap="none">
            <a:spAutoFit/>
          </a:bodyPr>
          <a:lstStyle/>
          <a:p>
            <a:r>
              <a:rPr lang="en-US" sz="1400" dirty="0" smtClean="0">
                <a:latin typeface="Book Antiqua" panose="02040602050305030304" pitchFamily="18" charset="0"/>
                <a:sym typeface="Symbol"/>
              </a:rPr>
              <a:t>this work</a:t>
            </a:r>
            <a:endParaRPr lang="de-DE" sz="1400" dirty="0"/>
          </a:p>
        </p:txBody>
      </p:sp>
      <p:sp>
        <p:nvSpPr>
          <p:cNvPr id="10" name="Title 1"/>
          <p:cNvSpPr txBox="1">
            <a:spLocks/>
          </p:cNvSpPr>
          <p:nvPr/>
        </p:nvSpPr>
        <p:spPr>
          <a:xfrm>
            <a:off x="-3186" y="-36385"/>
            <a:ext cx="9165696" cy="728700"/>
          </a:xfrm>
          <a:prstGeom prst="rect">
            <a:avLst/>
          </a:prstGeom>
          <a:solidFill>
            <a:schemeClr val="tx1"/>
          </a:solidFill>
        </p:spPr>
        <p:txBody>
          <a:bodyPr anchor="ctr" anchorCtr="0"/>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lnSpc>
                <a:spcPct val="80000"/>
              </a:lnSpc>
            </a:pPr>
            <a:r>
              <a:rPr lang="de-DE" sz="2400" dirty="0" smtClean="0">
                <a:latin typeface="Book Antiqua" panose="02040602050305030304" pitchFamily="18" charset="0"/>
              </a:rPr>
              <a:t>2- Streaming instabilitiy, a possible solution to</a:t>
            </a:r>
            <a:r>
              <a:rPr lang="de-DE" sz="2400" dirty="0">
                <a:latin typeface="Book Antiqua" panose="02040602050305030304" pitchFamily="18" charset="0"/>
              </a:rPr>
              <a:t> </a:t>
            </a:r>
            <a:r>
              <a:rPr lang="de-DE" sz="2400" dirty="0" smtClean="0">
                <a:latin typeface="Book Antiqua" panose="02040602050305030304" pitchFamily="18" charset="0"/>
              </a:rPr>
              <a:t>form </a:t>
            </a:r>
            <a:r>
              <a:rPr lang="de-DE" sz="2400" dirty="0" err="1" smtClean="0">
                <a:latin typeface="Book Antiqua" panose="02040602050305030304" pitchFamily="18" charset="0"/>
              </a:rPr>
              <a:t>planetesimals</a:t>
            </a:r>
            <a:endParaRPr lang="de-DE" sz="2400" dirty="0" smtClean="0">
              <a:latin typeface="Book Antiqua" panose="02040602050305030304" pitchFamily="18" charset="0"/>
            </a:endParaRPr>
          </a:p>
        </p:txBody>
      </p:sp>
    </p:spTree>
    <p:extLst>
      <p:ext uri="{BB962C8B-B14F-4D97-AF65-F5344CB8AC3E}">
        <p14:creationId xmlns:p14="http://schemas.microsoft.com/office/powerpoint/2010/main" val="2868017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B3D204-C956-400B-9D6A-B2DA151861EA}" type="slidenum">
              <a:rPr lang="de-DE" smtClean="0"/>
              <a:pPr/>
              <a:t>9</a:t>
            </a:fld>
            <a:endParaRPr lang="de-DE"/>
          </a:p>
        </p:txBody>
      </p:sp>
      <p:graphicFrame>
        <p:nvGraphicFramePr>
          <p:cNvPr id="4" name="Diagram 3"/>
          <p:cNvGraphicFramePr/>
          <p:nvPr>
            <p:extLst>
              <p:ext uri="{D42A27DB-BD31-4B8C-83A1-F6EECF244321}">
                <p14:modId xmlns:p14="http://schemas.microsoft.com/office/powerpoint/2010/main" val="1410226440"/>
              </p:ext>
            </p:extLst>
          </p:nvPr>
        </p:nvGraphicFramePr>
        <p:xfrm>
          <a:off x="467544" y="2564904"/>
          <a:ext cx="8676456"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81013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0</TotalTime>
  <Words>817</Words>
  <Application>Microsoft Office PowerPoint</Application>
  <PresentationFormat>On-screen Show (4:3)</PresentationFormat>
  <Paragraphs>186</Paragraphs>
  <Slides>24</Slides>
  <Notes>1</Notes>
  <HiddenSlides>0</HiddenSlides>
  <MMClips>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Arial</vt:lpstr>
      <vt:lpstr>Book Antiqua</vt:lpstr>
      <vt:lpstr>Calibri</vt:lpstr>
      <vt:lpstr>Cambria Math</vt:lpstr>
      <vt:lpstr>Corbel</vt:lpstr>
      <vt:lpstr>Symbol</vt:lpstr>
      <vt:lpstr>Wingdings</vt:lpstr>
      <vt:lpstr>Wingdings 2</vt:lpstr>
      <vt:lpstr>Wingdings 3</vt:lpstr>
      <vt:lpstr>Module</vt:lpstr>
      <vt:lpstr>Graph</vt:lpstr>
      <vt:lpstr>The outcome of dust aggregate collisions in streaming and gravitational instabilities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MyGravity</dc:creator>
  <cp:lastModifiedBy>kiel2014</cp:lastModifiedBy>
  <cp:revision>612</cp:revision>
  <cp:lastPrinted>2012-08-29T12:46:37Z</cp:lastPrinted>
  <dcterms:created xsi:type="dcterms:W3CDTF">2012-08-28T19:30:13Z</dcterms:created>
  <dcterms:modified xsi:type="dcterms:W3CDTF">2014-09-09T10:48:45Z</dcterms:modified>
</cp:coreProperties>
</file>