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76" r:id="rId3"/>
    <p:sldId id="354" r:id="rId4"/>
    <p:sldId id="260" r:id="rId5"/>
    <p:sldId id="377" r:id="rId6"/>
    <p:sldId id="297" r:id="rId7"/>
    <p:sldId id="261" r:id="rId8"/>
    <p:sldId id="347" r:id="rId9"/>
    <p:sldId id="355" r:id="rId10"/>
    <p:sldId id="353" r:id="rId11"/>
    <p:sldId id="375" r:id="rId12"/>
    <p:sldId id="356" r:id="rId13"/>
    <p:sldId id="371" r:id="rId14"/>
    <p:sldId id="357" r:id="rId15"/>
    <p:sldId id="370" r:id="rId16"/>
    <p:sldId id="359" r:id="rId17"/>
    <p:sldId id="378" r:id="rId18"/>
    <p:sldId id="364" r:id="rId19"/>
    <p:sldId id="360" r:id="rId20"/>
    <p:sldId id="367" r:id="rId21"/>
    <p:sldId id="365" r:id="rId22"/>
    <p:sldId id="361" r:id="rId23"/>
    <p:sldId id="366" r:id="rId24"/>
    <p:sldId id="369" r:id="rId25"/>
    <p:sldId id="368" r:id="rId26"/>
    <p:sldId id="374" r:id="rId27"/>
    <p:sldId id="362" r:id="rId28"/>
    <p:sldId id="373" r:id="rId29"/>
  </p:sldIdLst>
  <p:sldSz cx="9144000" cy="6858000" type="screen4x3"/>
  <p:notesSz cx="67818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2" autoAdjust="0"/>
    <p:restoredTop sz="94710" autoAdjust="0"/>
  </p:normalViewPr>
  <p:slideViewPr>
    <p:cSldViewPr snapToGrid="0">
      <p:cViewPr varScale="1">
        <p:scale>
          <a:sx n="102" d="100"/>
          <a:sy n="102" d="100"/>
        </p:scale>
        <p:origin x="-2000" y="-112"/>
      </p:cViewPr>
      <p:guideLst>
        <p:guide orient="horz" pos="24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6A9BE-9C6E-4668-9503-048DDD006811}" type="datetimeFigureOut">
              <a:rPr lang="de-DE" smtClean="0"/>
              <a:pPr/>
              <a:t>08.09.14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22E38-A9F4-4B38-9D26-DF2C425987A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558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24327-6D9C-473D-B9BF-6CFD5C4AF2B8}" type="datetimeFigureOut">
              <a:rPr lang="de-DE" smtClean="0"/>
              <a:pPr/>
              <a:t>08.09.14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3" y="4714875"/>
            <a:ext cx="54260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ADA5B-743C-48F6-A486-A2E7D00B85D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29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ADA5B-743C-48F6-A486-A2E7D00B85DE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31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1200"/>
            <a:ext cx="77724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7103"/>
            <a:ext cx="82296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08.09.14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70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92375"/>
            <a:ext cx="9143999" cy="1470025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rial"/>
                <a:cs typeface="Arial"/>
              </a:rPr>
              <a:t>Grain </a:t>
            </a:r>
            <a:r>
              <a:rPr lang="en-US" sz="4300" dirty="0" smtClean="0">
                <a:solidFill>
                  <a:srgbClr val="000000"/>
                </a:solidFill>
                <a:latin typeface="Arial"/>
                <a:cs typeface="Arial"/>
              </a:rPr>
              <a:t>Growth</a:t>
            </a:r>
            <a:r>
              <a:rPr lang="en-US" sz="4400" dirty="0" smtClean="0">
                <a:solidFill>
                  <a:srgbClr val="000000"/>
                </a:solidFill>
                <a:latin typeface="Arial"/>
                <a:cs typeface="Arial"/>
              </a:rPr>
              <a:t> and the Role of Ices</a:t>
            </a:r>
            <a:endParaRPr lang="de-DE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600" y="3913369"/>
            <a:ext cx="6400800" cy="679561"/>
          </a:xfrm>
        </p:spPr>
        <p:txBody>
          <a:bodyPr/>
          <a:lstStyle/>
          <a:p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Jens Teiser</a:t>
            </a:r>
            <a:endParaRPr lang="de-DE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Bild 3" descr="logo_claim_en_300dpi_cmy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62388"/>
            <a:ext cx="2056747" cy="79561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070056" y="6223683"/>
            <a:ext cx="5583901" cy="6868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800" dirty="0" err="1" smtClean="0">
                <a:solidFill>
                  <a:srgbClr val="000000"/>
                </a:solidFill>
                <a:latin typeface="Arial"/>
                <a:cs typeface="Arial"/>
              </a:rPr>
              <a:t>Faculty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latin typeface="Arial"/>
                <a:cs typeface="Arial"/>
              </a:rPr>
              <a:t>Physics</a:t>
            </a:r>
            <a:r>
              <a:rPr lang="de-DE" sz="1800" dirty="0" smtClean="0">
                <a:solidFill>
                  <a:srgbClr val="000000"/>
                </a:solidFill>
                <a:latin typeface="Arial"/>
                <a:cs typeface="Arial"/>
              </a:rPr>
              <a:t>, University Duisburg-Essen</a:t>
            </a:r>
          </a:p>
          <a:p>
            <a:pPr algn="l"/>
            <a:r>
              <a:rPr lang="de-DE" sz="1800" dirty="0" err="1" smtClean="0">
                <a:solidFill>
                  <a:srgbClr val="000000"/>
                </a:solidFill>
                <a:latin typeface="Arial"/>
                <a:cs typeface="Arial"/>
              </a:rPr>
              <a:t>jens.teiser@uni-due.de</a:t>
            </a:r>
            <a:endParaRPr lang="de-DE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10011"/>
            <a:ext cx="9144000" cy="4800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900" b="1" dirty="0" smtClean="0">
                <a:solidFill>
                  <a:srgbClr val="000000"/>
                </a:solidFill>
                <a:latin typeface="Arial"/>
                <a:cs typeface="Arial"/>
              </a:rPr>
              <a:t>Planet Formation </a:t>
            </a:r>
            <a:r>
              <a:rPr lang="de-DE" sz="1900" b="1" dirty="0" err="1" smtClean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de-DE" sz="1900" b="1" dirty="0" smtClean="0">
                <a:solidFill>
                  <a:srgbClr val="000000"/>
                </a:solidFill>
                <a:latin typeface="Arial"/>
                <a:cs typeface="Arial"/>
              </a:rPr>
              <a:t> Evolution 2014, Kiel University, September 8 – 10, 2014</a:t>
            </a:r>
            <a:endParaRPr lang="de-DE" sz="19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452486" y="5160749"/>
            <a:ext cx="2937795" cy="523220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r"/>
            <a:r>
              <a:rPr lang="de-DE" sz="1400" dirty="0" err="1" smtClean="0">
                <a:solidFill>
                  <a:srgbClr val="000000"/>
                </a:solidFill>
                <a:latin typeface="Arial"/>
                <a:cs typeface="Arial"/>
              </a:rPr>
              <a:t>Iceplanet</a:t>
            </a:r>
            <a:r>
              <a:rPr lang="de-DE" sz="14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sz="1400" dirty="0" err="1" smtClean="0">
                <a:solidFill>
                  <a:srgbClr val="000000"/>
                </a:solidFill>
                <a:latin typeface="Arial"/>
                <a:cs typeface="Arial"/>
              </a:rPr>
              <a:t>Hoth</a:t>
            </a:r>
            <a:r>
              <a:rPr lang="de-DE" sz="1400" dirty="0" smtClean="0">
                <a:solidFill>
                  <a:srgbClr val="000000"/>
                </a:solidFill>
                <a:latin typeface="Arial"/>
                <a:cs typeface="Arial"/>
              </a:rPr>
              <a:t>, Star </a:t>
            </a:r>
            <a:r>
              <a:rPr lang="de-DE" sz="1400" dirty="0" err="1" smtClean="0">
                <a:solidFill>
                  <a:srgbClr val="000000"/>
                </a:solidFill>
                <a:latin typeface="Arial"/>
                <a:cs typeface="Arial"/>
              </a:rPr>
              <a:t>Wars</a:t>
            </a:r>
            <a:r>
              <a:rPr lang="de-DE" sz="1400" dirty="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algn="r"/>
            <a:r>
              <a:rPr lang="de-DE" sz="1400" dirty="0" smtClean="0">
                <a:solidFill>
                  <a:srgbClr val="000000"/>
                </a:solidFill>
                <a:latin typeface="Arial"/>
                <a:cs typeface="Arial"/>
              </a:rPr>
              <a:t>The Empire Strikes Back</a:t>
            </a:r>
            <a:endParaRPr lang="de-DE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Silicates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402561" y="5772150"/>
            <a:ext cx="163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"/>
                <a:cs typeface="Arial"/>
              </a:rPr>
              <a:t>Windmark</a:t>
            </a:r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et al. 2012</a:t>
            </a:r>
            <a:endParaRPr lang="de-DE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12" y="784596"/>
            <a:ext cx="5952204" cy="5743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 smtClean="0">
                <a:latin typeface="Arial"/>
                <a:cs typeface="Arial"/>
              </a:rPr>
              <a:t>Ice</a:t>
            </a:r>
            <a:r>
              <a:rPr lang="de-DE" b="1" dirty="0" smtClean="0">
                <a:latin typeface="Arial"/>
                <a:cs typeface="Arial"/>
              </a:rPr>
              <a:t> </a:t>
            </a:r>
            <a:r>
              <a:rPr lang="de-DE" b="1" dirty="0" err="1" smtClean="0">
                <a:latin typeface="Arial"/>
                <a:cs typeface="Arial"/>
              </a:rPr>
              <a:t>is</a:t>
            </a:r>
            <a:r>
              <a:rPr lang="de-DE" b="1" dirty="0" smtClean="0">
                <a:latin typeface="Arial"/>
                <a:cs typeface="Arial"/>
              </a:rPr>
              <a:t> </a:t>
            </a:r>
            <a:r>
              <a:rPr lang="de-DE" b="1" dirty="0" err="1" smtClean="0">
                <a:latin typeface="Arial"/>
                <a:cs typeface="Arial"/>
              </a:rPr>
              <a:t>sticky</a:t>
            </a:r>
            <a:r>
              <a:rPr lang="de-DE" b="1" dirty="0" smtClean="0">
                <a:latin typeface="Arial"/>
                <a:cs typeface="Arial"/>
              </a:rPr>
              <a:t>!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4" name="Bild 3" descr="chocolate-st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43" y="839514"/>
            <a:ext cx="5080000" cy="59182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33286" y="6397167"/>
            <a:ext cx="1801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Arial"/>
                <a:cs typeface="Arial"/>
              </a:rPr>
              <a:t>www.infokids.gr</a:t>
            </a:r>
            <a:endParaRPr lang="de-DE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95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741485" y="904457"/>
            <a:ext cx="5599693" cy="5426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 smtClean="0">
                <a:latin typeface="Arial"/>
                <a:cs typeface="Arial"/>
              </a:rPr>
              <a:t>Grain</a:t>
            </a:r>
            <a:r>
              <a:rPr lang="de-DE" b="1" dirty="0" smtClean="0">
                <a:latin typeface="Arial"/>
                <a:cs typeface="Arial"/>
              </a:rPr>
              <a:t> Growth - </a:t>
            </a:r>
            <a:r>
              <a:rPr lang="de-DE" b="1" dirty="0" err="1" smtClean="0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78" y="1012289"/>
            <a:ext cx="5551635" cy="532222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78524" y="5546834"/>
            <a:ext cx="181143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Dominik &amp; </a:t>
            </a:r>
            <a:r>
              <a:rPr lang="de-DE" sz="2400" dirty="0" err="1" smtClean="0">
                <a:solidFill>
                  <a:schemeClr val="bg1"/>
                </a:solidFill>
                <a:latin typeface="Arial"/>
                <a:cs typeface="Arial"/>
              </a:rPr>
              <a:t>Tielens</a:t>
            </a:r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 1997</a:t>
            </a:r>
            <a:endParaRPr lang="de-DE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69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321" y="952940"/>
            <a:ext cx="5335083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ierung 10"/>
          <p:cNvGrpSpPr/>
          <p:nvPr/>
        </p:nvGrpSpPr>
        <p:grpSpPr>
          <a:xfrm>
            <a:off x="2963409" y="3950168"/>
            <a:ext cx="5339914" cy="2792368"/>
            <a:chOff x="2761360" y="914079"/>
            <a:chExt cx="5339914" cy="2792368"/>
          </a:xfrm>
        </p:grpSpPr>
        <p:sp>
          <p:nvSpPr>
            <p:cNvPr id="10" name="Rechteck 9"/>
            <p:cNvSpPr/>
            <p:nvPr/>
          </p:nvSpPr>
          <p:spPr>
            <a:xfrm>
              <a:off x="2761361" y="914079"/>
              <a:ext cx="5339913" cy="27807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/>
                <a:cs typeface="Arial"/>
              </a:endParaRPr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1360" y="933555"/>
              <a:ext cx="5333573" cy="2772892"/>
            </a:xfrm>
            <a:prstGeom prst="rect">
              <a:avLst/>
            </a:prstGeom>
          </p:spPr>
        </p:pic>
      </p:grpSp>
      <p:sp>
        <p:nvSpPr>
          <p:cNvPr id="13" name="Textfeld 12"/>
          <p:cNvSpPr txBox="1"/>
          <p:nvPr/>
        </p:nvSpPr>
        <p:spPr>
          <a:xfrm>
            <a:off x="269388" y="1384573"/>
            <a:ext cx="2867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  <a:latin typeface="Arial"/>
                <a:cs typeface="Arial"/>
              </a:rPr>
              <a:t>Silicates:</a:t>
            </a:r>
          </a:p>
          <a:p>
            <a:r>
              <a:rPr lang="de-DE" sz="2400" dirty="0" err="1">
                <a:solidFill>
                  <a:schemeClr val="bg1"/>
                </a:solidFill>
                <a:latin typeface="Arial"/>
                <a:cs typeface="Arial"/>
              </a:rPr>
              <a:t>Paszun</a:t>
            </a:r>
            <a:r>
              <a:rPr lang="de-DE" sz="2400" dirty="0">
                <a:solidFill>
                  <a:schemeClr val="bg1"/>
                </a:solidFill>
                <a:latin typeface="Arial"/>
                <a:cs typeface="Arial"/>
              </a:rPr>
              <a:t> &amp; Dominik, </a:t>
            </a:r>
            <a:r>
              <a:rPr lang="de-DE" sz="2400" dirty="0" err="1">
                <a:solidFill>
                  <a:schemeClr val="bg1"/>
                </a:solidFill>
                <a:latin typeface="Arial"/>
                <a:cs typeface="Arial"/>
              </a:rPr>
              <a:t>published</a:t>
            </a:r>
            <a:r>
              <a:rPr lang="de-DE" sz="2400" dirty="0">
                <a:solidFill>
                  <a:schemeClr val="bg1"/>
                </a:solidFill>
                <a:latin typeface="Arial"/>
                <a:cs typeface="Arial"/>
              </a:rPr>
              <a:t> in Blum &amp; Wurm 2008</a:t>
            </a:r>
          </a:p>
          <a:p>
            <a:endParaRPr lang="de-DE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9400" y="4288834"/>
            <a:ext cx="2540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bg1"/>
                </a:solidFill>
                <a:latin typeface="Arial"/>
                <a:cs typeface="Arial"/>
              </a:rPr>
              <a:t>Ices</a:t>
            </a:r>
            <a:r>
              <a:rPr lang="de-DE" sz="2400" b="1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  <a:p>
            <a:r>
              <a:rPr lang="de-DE" sz="2400" dirty="0" err="1" smtClean="0">
                <a:solidFill>
                  <a:schemeClr val="bg1"/>
                </a:solidFill>
                <a:latin typeface="Arial"/>
                <a:cs typeface="Arial"/>
              </a:rPr>
              <a:t>Wada</a:t>
            </a:r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 et al. 2009, </a:t>
            </a:r>
            <a:b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v = 70m/s</a:t>
            </a:r>
            <a:endParaRPr lang="de-DE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35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008181" y="1322497"/>
            <a:ext cx="7188196" cy="4936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pic>
        <p:nvPicPr>
          <p:cNvPr id="6" name="Bild 5" descr="literatur_oh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67" y="1450026"/>
            <a:ext cx="8339047" cy="498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3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008181" y="1322497"/>
            <a:ext cx="7188196" cy="4936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pic>
        <p:nvPicPr>
          <p:cNvPr id="6" name="Bild 5" descr="literatur_oh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67" y="1450026"/>
            <a:ext cx="8339047" cy="4985050"/>
          </a:xfrm>
          <a:prstGeom prst="rect">
            <a:avLst/>
          </a:prstGeom>
        </p:spPr>
      </p:pic>
      <p:pic>
        <p:nvPicPr>
          <p:cNvPr id="7" name="Bild 6" descr="literatur_mi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67" y="1450026"/>
            <a:ext cx="8339047" cy="498505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715537" y="4624915"/>
            <a:ext cx="208518" cy="767660"/>
          </a:xfrm>
          <a:prstGeom prst="rect">
            <a:avLst/>
          </a:prstGeom>
          <a:solidFill>
            <a:srgbClr val="FF0000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132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Porous</a:t>
            </a:r>
            <a:r>
              <a:rPr lang="de-DE" sz="2800" dirty="0" smtClean="0">
                <a:latin typeface="Arial"/>
                <a:cs typeface="Arial"/>
              </a:rPr>
              <a:t>, </a:t>
            </a:r>
            <a:r>
              <a:rPr lang="de-DE" sz="2800" dirty="0" err="1" smtClean="0">
                <a:latin typeface="Arial"/>
                <a:cs typeface="Arial"/>
              </a:rPr>
              <a:t>sintered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ice</a:t>
            </a:r>
            <a:endParaRPr lang="de-DE" sz="2800" dirty="0" smtClean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97" y="2115421"/>
            <a:ext cx="3747717" cy="364264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158449" y="5836944"/>
            <a:ext cx="263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Arakawa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et al. 2011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/>
          <a:srcRect r="1180"/>
          <a:stretch/>
        </p:blipFill>
        <p:spPr>
          <a:xfrm>
            <a:off x="5665675" y="3667710"/>
            <a:ext cx="2719832" cy="2331412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020" y="1437349"/>
            <a:ext cx="2584243" cy="199343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243045" y="1705088"/>
            <a:ext cx="2547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de-DE" sz="2000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= 7 mm, 100 m/s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974076" y="6017776"/>
            <a:ext cx="263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Teiser &amp; Wurm 2009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728395" y="1042966"/>
            <a:ext cx="263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de-DE" sz="2000" baseline="-25000" dirty="0" err="1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= 5 mm, 50 m/s</a:t>
            </a:r>
          </a:p>
        </p:txBody>
      </p:sp>
    </p:spTree>
    <p:extLst>
      <p:ext uri="{BB962C8B-B14F-4D97-AF65-F5344CB8AC3E}">
        <p14:creationId xmlns:p14="http://schemas.microsoft.com/office/powerpoint/2010/main" val="375287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5" y="844326"/>
            <a:ext cx="2770932" cy="564082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418652" y="1459273"/>
            <a:ext cx="1383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Vff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= 56 %</a:t>
            </a:r>
          </a:p>
          <a:p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3.5 m/s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23909" y="3286909"/>
            <a:ext cx="1383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Vff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= 30 %</a:t>
            </a:r>
          </a:p>
          <a:p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3.2 m/s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23909" y="5317196"/>
            <a:ext cx="1383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Vff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= 20 %</a:t>
            </a:r>
          </a:p>
          <a:p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3.4 m/s</a:t>
            </a:r>
            <a:endParaRPr lang="de-DE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00587" y="6185820"/>
            <a:ext cx="263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Shimaki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et al. 2012b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630894" y="5656778"/>
            <a:ext cx="2639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FFFFFF"/>
                </a:solidFill>
                <a:latin typeface="Arial"/>
                <a:cs typeface="Arial"/>
              </a:rPr>
              <a:t>Vff</a:t>
            </a:r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 = 48 %</a:t>
            </a:r>
          </a:p>
          <a:p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V = 1 m/s</a:t>
            </a:r>
          </a:p>
          <a:p>
            <a:r>
              <a:rPr lang="de-DE" sz="2000" dirty="0" smtClean="0">
                <a:solidFill>
                  <a:srgbClr val="FFFFFF"/>
                </a:solidFill>
                <a:latin typeface="Arial"/>
                <a:cs typeface="Arial"/>
              </a:rPr>
              <a:t>Beitz et al. 2011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779" y="951202"/>
            <a:ext cx="3745110" cy="451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9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latin typeface="Arial"/>
                <a:cs typeface="Arial"/>
              </a:rPr>
              <a:t>Critical </a:t>
            </a:r>
            <a:r>
              <a:rPr lang="de-DE" sz="2800" dirty="0" err="1" smtClean="0">
                <a:latin typeface="Arial"/>
                <a:cs typeface="Arial"/>
              </a:rPr>
              <a:t>impact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strength</a:t>
            </a:r>
            <a:endParaRPr lang="de-DE" sz="2800" dirty="0">
              <a:latin typeface="Arial"/>
              <a:cs typeface="Aria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092084" y="6338117"/>
            <a:ext cx="2276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FFFFFF"/>
                </a:solidFill>
                <a:latin typeface="Arial"/>
                <a:cs typeface="Arial"/>
              </a:rPr>
              <a:t>Shimaki</a:t>
            </a:r>
            <a:r>
              <a:rPr lang="de-DE" dirty="0">
                <a:solidFill>
                  <a:srgbClr val="FFFFFF"/>
                </a:solidFill>
                <a:latin typeface="Arial"/>
                <a:cs typeface="Arial"/>
              </a:rPr>
              <a:t> et al. </a:t>
            </a:r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2012a</a:t>
            </a:r>
            <a:endParaRPr lang="de-DE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uppierung 8"/>
          <p:cNvGrpSpPr/>
          <p:nvPr/>
        </p:nvGrpSpPr>
        <p:grpSpPr>
          <a:xfrm>
            <a:off x="1860051" y="1503243"/>
            <a:ext cx="5940162" cy="4830337"/>
            <a:chOff x="1860051" y="1503243"/>
            <a:chExt cx="5940162" cy="4830337"/>
          </a:xfrm>
        </p:grpSpPr>
        <p:sp>
          <p:nvSpPr>
            <p:cNvPr id="8" name="Rechteck 7"/>
            <p:cNvSpPr/>
            <p:nvPr/>
          </p:nvSpPr>
          <p:spPr>
            <a:xfrm>
              <a:off x="1860051" y="1520111"/>
              <a:ext cx="5940162" cy="4810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/>
                <a:cs typeface="Arial"/>
              </a:endParaRPr>
            </a:p>
          </p:txBody>
        </p:sp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7666" y="1503243"/>
              <a:ext cx="5785788" cy="4830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44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4672576" y="1047060"/>
            <a:ext cx="3606221" cy="2675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Contact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forces</a:t>
            </a:r>
            <a:r>
              <a:rPr lang="de-DE" sz="2800" dirty="0" smtClean="0">
                <a:latin typeface="Arial"/>
                <a:cs typeface="Arial"/>
              </a:rPr>
              <a:t>:</a:t>
            </a:r>
          </a:p>
          <a:p>
            <a:r>
              <a:rPr lang="de-DE" sz="2800" dirty="0" smtClean="0">
                <a:latin typeface="Arial"/>
                <a:cs typeface="Arial"/>
              </a:rPr>
              <a:t>Rolling </a:t>
            </a:r>
            <a:r>
              <a:rPr lang="de-DE" sz="2800" dirty="0" err="1" smtClean="0">
                <a:latin typeface="Arial"/>
                <a:cs typeface="Arial"/>
              </a:rPr>
              <a:t>friction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err="1" smtClean="0">
                <a:latin typeface="Arial"/>
                <a:cs typeface="Arial"/>
              </a:rPr>
              <a:t>parameter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for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molecular</a:t>
            </a:r>
            <a:r>
              <a:rPr lang="de-DE" sz="2800" dirty="0" smtClean="0">
                <a:latin typeface="Arial"/>
                <a:cs typeface="Arial"/>
              </a:rPr>
              <a:t/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err="1" smtClean="0">
                <a:latin typeface="Arial"/>
                <a:cs typeface="Arial"/>
              </a:rPr>
              <a:t>dynamics</a:t>
            </a:r>
            <a:endParaRPr lang="de-DE" sz="2800" dirty="0" smtClean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70" y="3861015"/>
            <a:ext cx="6964010" cy="273151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897" y="1046684"/>
            <a:ext cx="3591512" cy="269363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6142" y="3373860"/>
            <a:ext cx="229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FFFF"/>
                </a:solidFill>
                <a:latin typeface="Arial"/>
                <a:cs typeface="Arial"/>
              </a:rPr>
              <a:t>Gundlach</a:t>
            </a:r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 et al. 2011</a:t>
            </a:r>
            <a:endParaRPr lang="de-DE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56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85299"/>
            <a:ext cx="9143999" cy="1470025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000000"/>
                </a:solidFill>
                <a:latin typeface="Arial"/>
                <a:cs typeface="Arial"/>
              </a:rPr>
              <a:t>DISCLAIMER!!</a:t>
            </a:r>
            <a:endParaRPr lang="de-DE" sz="9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931" y="2948775"/>
            <a:ext cx="8616372" cy="2368275"/>
          </a:xfrm>
        </p:spPr>
        <p:txBody>
          <a:bodyPr>
            <a:normAutofit lnSpcReduction="10000"/>
          </a:bodyPr>
          <a:lstStyle/>
          <a:p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References in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this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talk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not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complete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!</a:t>
            </a:r>
          </a:p>
          <a:p>
            <a:endParaRPr lang="de-DE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Authors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important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work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might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will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remain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unmentioned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this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talk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. This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not lack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respect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or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a matter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taste, but a matter </a:t>
            </a:r>
            <a:r>
              <a:rPr lang="de-DE" dirty="0" err="1" smtClean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lang="de-DE" dirty="0" smtClean="0">
                <a:solidFill>
                  <a:srgbClr val="000000"/>
                </a:solidFill>
                <a:latin typeface="Arial"/>
                <a:cs typeface="Arial"/>
              </a:rPr>
              <a:t> time... </a:t>
            </a:r>
            <a:endParaRPr lang="de-DE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53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Twisting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torque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for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ice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grains</a:t>
            </a:r>
            <a:endParaRPr lang="de-DE" sz="2800" dirty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6" y="1220860"/>
            <a:ext cx="4654291" cy="478619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266" y="1522116"/>
            <a:ext cx="3669256" cy="445449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25609" y="6010899"/>
            <a:ext cx="256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FFFF"/>
                </a:solidFill>
                <a:latin typeface="Arial"/>
                <a:cs typeface="Arial"/>
              </a:rPr>
              <a:t>Aumatell</a:t>
            </a:r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 &amp; Wurm 2014</a:t>
            </a:r>
            <a:endParaRPr lang="de-DE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51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013474"/>
          </a:xfrm>
        </p:spPr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Breaking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up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during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sublimation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generates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small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grains</a:t>
            </a:r>
            <a:endParaRPr lang="de-DE" sz="2800" dirty="0" smtClean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53" y="1603163"/>
            <a:ext cx="2121523" cy="213957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745" y="1586937"/>
            <a:ext cx="3456673" cy="2173182"/>
          </a:xfrm>
          <a:prstGeom prst="rect">
            <a:avLst/>
          </a:prstGeom>
        </p:spPr>
      </p:pic>
      <p:grpSp>
        <p:nvGrpSpPr>
          <p:cNvPr id="9" name="Gruppierung 8"/>
          <p:cNvGrpSpPr/>
          <p:nvPr/>
        </p:nvGrpSpPr>
        <p:grpSpPr>
          <a:xfrm>
            <a:off x="2645680" y="4426722"/>
            <a:ext cx="5876269" cy="2119375"/>
            <a:chOff x="3100507" y="1696625"/>
            <a:chExt cx="5876269" cy="2119375"/>
          </a:xfrm>
        </p:grpSpPr>
        <p:sp>
          <p:nvSpPr>
            <p:cNvPr id="8" name="Rechteck 7"/>
            <p:cNvSpPr/>
            <p:nvPr/>
          </p:nvSpPr>
          <p:spPr>
            <a:xfrm>
              <a:off x="3102126" y="1696625"/>
              <a:ext cx="5874650" cy="2113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/>
                <a:cs typeface="Arial"/>
              </a:endParaRPr>
            </a:p>
          </p:txBody>
        </p:sp>
        <p:pic>
          <p:nvPicPr>
            <p:cNvPr id="7" name="Bild 6"/>
            <p:cNvPicPr>
              <a:picLocks noChangeAspect="1"/>
            </p:cNvPicPr>
            <p:nvPr/>
          </p:nvPicPr>
          <p:blipFill rotWithShape="1">
            <a:blip r:embed="rId4"/>
            <a:srcRect l="-10" t="11549" r="10" b="10"/>
            <a:stretch/>
          </p:blipFill>
          <p:spPr>
            <a:xfrm>
              <a:off x="3100507" y="1747685"/>
              <a:ext cx="5846663" cy="2068315"/>
            </a:xfrm>
            <a:prstGeom prst="rect">
              <a:avLst/>
            </a:prstGeom>
          </p:spPr>
        </p:pic>
      </p:grpSp>
      <p:sp>
        <p:nvSpPr>
          <p:cNvPr id="10" name="Textfeld 9"/>
          <p:cNvSpPr txBox="1"/>
          <p:nvPr/>
        </p:nvSpPr>
        <p:spPr>
          <a:xfrm>
            <a:off x="935727" y="3172770"/>
            <a:ext cx="1369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Arial"/>
                <a:cs typeface="Arial"/>
              </a:rPr>
              <a:t>Aumatell</a:t>
            </a:r>
            <a: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  <a:t> &amp; 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  <a:t>Wurm 2011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87364" y="5738904"/>
            <a:ext cx="1660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  <a:t>Saito &amp; </a:t>
            </a:r>
            <a:r>
              <a:rPr lang="de-DE" dirty="0" err="1" smtClean="0">
                <a:solidFill>
                  <a:schemeClr val="bg1"/>
                </a:solidFill>
                <a:latin typeface="Arial"/>
                <a:cs typeface="Arial"/>
              </a:rPr>
              <a:t>Sirono</a:t>
            </a:r>
            <a: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  <a:t>2011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460776" y="3772111"/>
            <a:ext cx="8229600" cy="632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 err="1" smtClean="0">
                <a:latin typeface="Arial"/>
                <a:cs typeface="Arial"/>
              </a:rPr>
              <a:t>Local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enhancement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of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particle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density</a:t>
            </a:r>
            <a:endParaRPr lang="de-DE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67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Sintering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and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evaporation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generates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small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grains</a:t>
            </a:r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err="1" smtClean="0">
                <a:latin typeface="Arial"/>
                <a:cs typeface="Arial"/>
              </a:rPr>
              <a:t>relocation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of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water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molecules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err="1" smtClean="0">
                <a:latin typeface="Arial"/>
                <a:cs typeface="Arial"/>
              </a:rPr>
              <a:t>leads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to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grain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growth</a:t>
            </a:r>
            <a:endParaRPr lang="de-DE" sz="2800" dirty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83" y="2974046"/>
            <a:ext cx="4078771" cy="34120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582697" y="1589981"/>
            <a:ext cx="3287546" cy="24140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582698" y="4110680"/>
            <a:ext cx="3287546" cy="2268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atin typeface="Arial"/>
              <a:cs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852" y="1566995"/>
            <a:ext cx="3419347" cy="245530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852" y="3981050"/>
            <a:ext cx="3419347" cy="245530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061845" y="6398699"/>
            <a:ext cx="1412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FFFF"/>
                </a:solidFill>
                <a:latin typeface="Arial"/>
                <a:cs typeface="Arial"/>
              </a:rPr>
              <a:t>Sirono</a:t>
            </a:r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 2011</a:t>
            </a:r>
            <a:endParaRPr lang="de-DE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6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Sintering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and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recondensation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generates</a:t>
            </a:r>
            <a:r>
              <a:rPr lang="de-DE" sz="2800" dirty="0" smtClean="0">
                <a:latin typeface="Arial"/>
                <a:cs typeface="Arial"/>
              </a:rPr>
              <a:t> large </a:t>
            </a:r>
            <a:r>
              <a:rPr lang="de-DE" sz="2800" dirty="0" err="1" smtClean="0">
                <a:latin typeface="Arial"/>
                <a:cs typeface="Arial"/>
              </a:rPr>
              <a:t>grains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close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to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snowline</a:t>
            </a:r>
            <a:endParaRPr lang="de-DE" sz="2800" dirty="0">
              <a:latin typeface="Arial"/>
              <a:cs typeface="Arial"/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1202075" y="2074730"/>
            <a:ext cx="6621100" cy="4465069"/>
            <a:chOff x="1299015" y="2074730"/>
            <a:chExt cx="6621100" cy="4465069"/>
          </a:xfrm>
        </p:grpSpPr>
        <p:sp>
          <p:nvSpPr>
            <p:cNvPr id="5" name="Rechteck 4"/>
            <p:cNvSpPr/>
            <p:nvPr/>
          </p:nvSpPr>
          <p:spPr>
            <a:xfrm>
              <a:off x="1299015" y="2074730"/>
              <a:ext cx="6621100" cy="4450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latin typeface="Arial"/>
                <a:cs typeface="Arial"/>
              </a:endParaRPr>
            </a:p>
          </p:txBody>
        </p:sp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7793" y="2099405"/>
              <a:ext cx="6518876" cy="4440394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7893092" y="5603709"/>
            <a:ext cx="118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Ros &amp; </a:t>
            </a:r>
            <a:b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Johansen </a:t>
            </a:r>
            <a:b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2013</a:t>
            </a:r>
            <a:endParaRPr lang="de-DE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441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Arial"/>
                <a:cs typeface="Arial"/>
              </a:rPr>
              <a:t>Current</a:t>
            </a:r>
            <a:r>
              <a:rPr lang="de-DE" sz="2800" dirty="0">
                <a:latin typeface="Arial"/>
                <a:cs typeface="Arial"/>
              </a:rPr>
              <a:t> </a:t>
            </a:r>
            <a:r>
              <a:rPr lang="de-DE" sz="2800" dirty="0" err="1">
                <a:latin typeface="Arial"/>
                <a:cs typeface="Arial"/>
              </a:rPr>
              <a:t>work</a:t>
            </a:r>
            <a:r>
              <a:rPr lang="de-DE" sz="2800" dirty="0">
                <a:latin typeface="Arial"/>
                <a:cs typeface="Arial"/>
              </a:rPr>
              <a:t> in </a:t>
            </a:r>
            <a:r>
              <a:rPr lang="de-DE" sz="2800" dirty="0" smtClean="0">
                <a:latin typeface="Arial"/>
                <a:cs typeface="Arial"/>
              </a:rPr>
              <a:t/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err="1" smtClean="0">
                <a:latin typeface="Arial"/>
                <a:cs typeface="Arial"/>
              </a:rPr>
              <a:t>progress</a:t>
            </a:r>
            <a:r>
              <a:rPr lang="de-DE" sz="2800" dirty="0">
                <a:latin typeface="Arial"/>
                <a:cs typeface="Arial"/>
              </a:rPr>
              <a:t>:</a:t>
            </a:r>
          </a:p>
          <a:p>
            <a:endParaRPr lang="de-DE" sz="2800" dirty="0">
              <a:latin typeface="Arial"/>
              <a:cs typeface="Arial"/>
            </a:endParaRPr>
          </a:p>
        </p:txBody>
      </p:sp>
      <p:sp>
        <p:nvSpPr>
          <p:cNvPr id="5" name="Inhaltsplatzhalter 5"/>
          <p:cNvSpPr txBox="1">
            <a:spLocks/>
          </p:cNvSpPr>
          <p:nvPr/>
        </p:nvSpPr>
        <p:spPr>
          <a:xfrm>
            <a:off x="809693" y="2024218"/>
            <a:ext cx="2712650" cy="4376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2400" dirty="0" err="1" smtClean="0">
                <a:latin typeface="Arial"/>
                <a:cs typeface="Arial"/>
              </a:rPr>
              <a:t>For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silicates</a:t>
            </a:r>
            <a:r>
              <a:rPr lang="de-DE" sz="2400" dirty="0" smtClean="0">
                <a:latin typeface="Arial"/>
                <a:cs typeface="Arial"/>
              </a:rPr>
              <a:t>:</a:t>
            </a:r>
          </a:p>
          <a:p>
            <a:pPr marL="0" indent="0">
              <a:buFont typeface="Arial" pitchFamily="34" charset="0"/>
              <a:buNone/>
            </a:pPr>
            <a:r>
              <a:rPr lang="de-DE" sz="2400" dirty="0" smtClean="0">
                <a:latin typeface="Arial"/>
                <a:cs typeface="Arial"/>
              </a:rPr>
              <a:t>See </a:t>
            </a:r>
            <a:r>
              <a:rPr lang="de-DE" sz="2400" dirty="0" err="1" smtClean="0">
                <a:latin typeface="Arial"/>
                <a:cs typeface="Arial"/>
              </a:rPr>
              <a:t>posters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by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Kothe</a:t>
            </a:r>
            <a:r>
              <a:rPr lang="de-DE" sz="2400" dirty="0" smtClean="0">
                <a:latin typeface="Arial"/>
                <a:cs typeface="Arial"/>
              </a:rPr>
              <a:t> et al., Weidling et al., Deckers et al,...</a:t>
            </a:r>
          </a:p>
          <a:p>
            <a:pPr marL="0" indent="0">
              <a:buFont typeface="Arial" pitchFamily="34" charset="0"/>
              <a:buNone/>
            </a:pPr>
            <a:endParaRPr lang="de-DE" sz="24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r>
              <a:rPr lang="de-DE" sz="2400" dirty="0" err="1" smtClean="0">
                <a:latin typeface="Arial"/>
                <a:cs typeface="Arial"/>
              </a:rPr>
              <a:t>For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ices</a:t>
            </a:r>
            <a:r>
              <a:rPr lang="de-DE" sz="2400" dirty="0" smtClean="0">
                <a:latin typeface="Arial"/>
                <a:cs typeface="Arial"/>
              </a:rPr>
              <a:t>:</a:t>
            </a:r>
            <a:endParaRPr lang="de-DE" sz="2400" dirty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r>
              <a:rPr lang="de-DE" sz="2400" dirty="0" smtClean="0">
                <a:latin typeface="Arial"/>
                <a:cs typeface="Arial"/>
              </a:rPr>
              <a:t>See </a:t>
            </a:r>
            <a:r>
              <a:rPr lang="de-DE" sz="2400" dirty="0" err="1" smtClean="0">
                <a:latin typeface="Arial"/>
                <a:cs typeface="Arial"/>
              </a:rPr>
              <a:t>posters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by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br>
              <a:rPr lang="de-DE" sz="2400" dirty="0" smtClean="0">
                <a:latin typeface="Arial"/>
                <a:cs typeface="Arial"/>
              </a:rPr>
            </a:br>
            <a:r>
              <a:rPr lang="de-DE" sz="2400" dirty="0" smtClean="0">
                <a:latin typeface="Arial"/>
                <a:cs typeface="Arial"/>
              </a:rPr>
              <a:t>Jankowski et al </a:t>
            </a:r>
            <a:r>
              <a:rPr lang="de-DE" sz="2400" dirty="0" err="1" smtClean="0">
                <a:latin typeface="Arial"/>
                <a:cs typeface="Arial"/>
              </a:rPr>
              <a:t>and</a:t>
            </a:r>
            <a:r>
              <a:rPr lang="de-DE" sz="2400" dirty="0" smtClean="0">
                <a:latin typeface="Arial"/>
                <a:cs typeface="Arial"/>
              </a:rPr>
              <a:t> Deckers et al.</a:t>
            </a:r>
            <a:endParaRPr lang="de-DE" sz="2400" dirty="0">
              <a:latin typeface="Arial"/>
              <a:cs typeface="Arial"/>
            </a:endParaRPr>
          </a:p>
        </p:txBody>
      </p:sp>
      <p:pic>
        <p:nvPicPr>
          <p:cNvPr id="6" name="Bild 5" descr="eiskammer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879" y="910066"/>
            <a:ext cx="4192353" cy="5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5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uss50.avi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997452" y="6335078"/>
            <a:ext cx="7390670" cy="5229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2400" dirty="0" err="1" smtClean="0">
                <a:latin typeface="Arial"/>
                <a:cs typeface="Arial"/>
              </a:rPr>
              <a:t>Current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work</a:t>
            </a:r>
            <a:r>
              <a:rPr lang="de-DE" sz="2400" dirty="0" smtClean="0">
                <a:latin typeface="Arial"/>
                <a:cs typeface="Arial"/>
              </a:rPr>
              <a:t> in </a:t>
            </a:r>
            <a:r>
              <a:rPr lang="de-DE" sz="2400" dirty="0" err="1" smtClean="0">
                <a:latin typeface="Arial"/>
                <a:cs typeface="Arial"/>
              </a:rPr>
              <a:t>progress</a:t>
            </a:r>
            <a:r>
              <a:rPr lang="de-DE" sz="2400" dirty="0" smtClean="0">
                <a:latin typeface="Arial"/>
                <a:cs typeface="Arial"/>
              </a:rPr>
              <a:t>: See </a:t>
            </a:r>
            <a:r>
              <a:rPr lang="de-DE" sz="2400" dirty="0" err="1" smtClean="0">
                <a:latin typeface="Arial"/>
                <a:cs typeface="Arial"/>
              </a:rPr>
              <a:t>poster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by</a:t>
            </a:r>
            <a:r>
              <a:rPr lang="de-DE" sz="2400" dirty="0" smtClean="0">
                <a:latin typeface="Arial"/>
                <a:cs typeface="Arial"/>
              </a:rPr>
              <a:t> Johannes Deckers</a:t>
            </a:r>
            <a:endParaRPr lang="de-DE" sz="2400" dirty="0">
              <a:latin typeface="Arial"/>
              <a:cs typeface="Arial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4044899" cy="533400"/>
          </a:xfrm>
        </p:spPr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35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schuss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4044899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Grain</a:t>
            </a:r>
            <a:r>
              <a:rPr lang="de-DE" b="1" dirty="0" smtClean="0">
                <a:latin typeface="Arial"/>
                <a:cs typeface="Arial"/>
              </a:rPr>
              <a:t> </a:t>
            </a:r>
            <a:r>
              <a:rPr lang="de-DE" b="1" dirty="0">
                <a:latin typeface="Arial"/>
                <a:cs typeface="Arial"/>
              </a:rPr>
              <a:t>Growth - </a:t>
            </a:r>
            <a:r>
              <a:rPr lang="de-DE" b="1" dirty="0" err="1">
                <a:latin typeface="Arial"/>
                <a:cs typeface="Arial"/>
              </a:rPr>
              <a:t>Ices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997452" y="6335078"/>
            <a:ext cx="7390670" cy="52292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sz="2400" dirty="0" err="1" smtClean="0">
                <a:latin typeface="Arial"/>
                <a:cs typeface="Arial"/>
              </a:rPr>
              <a:t>Current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work</a:t>
            </a:r>
            <a:r>
              <a:rPr lang="de-DE" sz="2400" dirty="0" smtClean="0">
                <a:latin typeface="Arial"/>
                <a:cs typeface="Arial"/>
              </a:rPr>
              <a:t> in </a:t>
            </a:r>
            <a:r>
              <a:rPr lang="de-DE" sz="2400" dirty="0" err="1" smtClean="0">
                <a:latin typeface="Arial"/>
                <a:cs typeface="Arial"/>
              </a:rPr>
              <a:t>progress</a:t>
            </a:r>
            <a:r>
              <a:rPr lang="de-DE" sz="2400" dirty="0" smtClean="0">
                <a:latin typeface="Arial"/>
                <a:cs typeface="Arial"/>
              </a:rPr>
              <a:t>: See </a:t>
            </a:r>
            <a:r>
              <a:rPr lang="de-DE" sz="2400" dirty="0" err="1" smtClean="0">
                <a:latin typeface="Arial"/>
                <a:cs typeface="Arial"/>
              </a:rPr>
              <a:t>poster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by</a:t>
            </a:r>
            <a:r>
              <a:rPr lang="de-DE" sz="2400" dirty="0" smtClean="0">
                <a:latin typeface="Arial"/>
                <a:cs typeface="Arial"/>
              </a:rPr>
              <a:t> Johannes Deckers</a:t>
            </a:r>
            <a:endParaRPr lang="de-DE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22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atin typeface="Arial"/>
                <a:cs typeface="Arial"/>
              </a:rPr>
              <a:t>Take Home Message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smtClean="0">
                <a:latin typeface="Arial"/>
                <a:cs typeface="Arial"/>
              </a:rPr>
              <a:t>Silicates:</a:t>
            </a:r>
            <a:r>
              <a:rPr lang="de-DE" sz="2800" dirty="0" smtClean="0">
                <a:latin typeface="Arial"/>
                <a:cs typeface="Arial"/>
              </a:rPr>
              <a:t> </a:t>
            </a:r>
          </a:p>
          <a:p>
            <a:r>
              <a:rPr lang="de-DE" sz="2800" dirty="0" smtClean="0">
                <a:latin typeface="Arial"/>
                <a:cs typeface="Arial"/>
              </a:rPr>
              <a:t>Big </a:t>
            </a:r>
            <a:r>
              <a:rPr lang="de-DE" sz="2800" dirty="0" err="1" smtClean="0">
                <a:latin typeface="Arial"/>
                <a:cs typeface="Arial"/>
              </a:rPr>
              <a:t>picture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exists</a:t>
            </a:r>
            <a:r>
              <a:rPr lang="de-DE" sz="2800" dirty="0" smtClean="0">
                <a:latin typeface="Arial"/>
                <a:cs typeface="Arial"/>
              </a:rPr>
              <a:t>, </a:t>
            </a:r>
            <a:r>
              <a:rPr lang="de-DE" sz="2800" dirty="0" err="1" smtClean="0">
                <a:latin typeface="Arial"/>
                <a:cs typeface="Arial"/>
              </a:rPr>
              <a:t>work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now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focussed</a:t>
            </a:r>
            <a:r>
              <a:rPr lang="de-DE" sz="2800" dirty="0" smtClean="0">
                <a:latin typeface="Arial"/>
                <a:cs typeface="Arial"/>
              </a:rPr>
              <a:t> on </a:t>
            </a:r>
            <a:r>
              <a:rPr lang="de-DE" sz="2800" dirty="0" err="1" smtClean="0">
                <a:latin typeface="Arial"/>
                <a:cs typeface="Arial"/>
              </a:rPr>
              <a:t>details</a:t>
            </a:r>
            <a:endParaRPr lang="de-DE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DE" sz="2800" b="1" dirty="0" err="1" smtClean="0">
                <a:latin typeface="Arial"/>
                <a:cs typeface="Arial"/>
              </a:rPr>
              <a:t>Ices</a:t>
            </a:r>
            <a:r>
              <a:rPr lang="de-DE" sz="2800" b="1" dirty="0" smtClean="0">
                <a:latin typeface="Arial"/>
                <a:cs typeface="Arial"/>
              </a:rPr>
              <a:t>: </a:t>
            </a:r>
          </a:p>
          <a:p>
            <a:r>
              <a:rPr lang="de-DE" sz="2800" dirty="0" smtClean="0">
                <a:latin typeface="Arial"/>
                <a:cs typeface="Arial"/>
              </a:rPr>
              <a:t>Solid </a:t>
            </a:r>
            <a:r>
              <a:rPr lang="de-DE" sz="2800" dirty="0" err="1" smtClean="0">
                <a:latin typeface="Arial"/>
                <a:cs typeface="Arial"/>
              </a:rPr>
              <a:t>ice</a:t>
            </a:r>
            <a:r>
              <a:rPr lang="de-DE" sz="2800" dirty="0" smtClean="0">
                <a:latin typeface="Arial"/>
                <a:cs typeface="Arial"/>
              </a:rPr>
              <a:t>: Big </a:t>
            </a:r>
            <a:r>
              <a:rPr lang="de-DE" sz="2800" dirty="0" err="1" smtClean="0">
                <a:latin typeface="Arial"/>
                <a:cs typeface="Arial"/>
              </a:rPr>
              <a:t>picture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exists</a:t>
            </a:r>
            <a:r>
              <a:rPr lang="de-DE" sz="2800" dirty="0" smtClean="0">
                <a:latin typeface="Arial"/>
                <a:cs typeface="Arial"/>
              </a:rPr>
              <a:t>, </a:t>
            </a:r>
            <a:r>
              <a:rPr lang="de-DE" sz="2800" dirty="0" err="1" smtClean="0">
                <a:latin typeface="Arial"/>
                <a:cs typeface="Arial"/>
              </a:rPr>
              <a:t>details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are</a:t>
            </a:r>
            <a:r>
              <a:rPr lang="de-DE" sz="2800" dirty="0" smtClean="0">
                <a:latin typeface="Arial"/>
                <a:cs typeface="Arial"/>
              </a:rPr>
              <a:t> still in </a:t>
            </a:r>
            <a:r>
              <a:rPr lang="de-DE" sz="2800" dirty="0" err="1" smtClean="0">
                <a:latin typeface="Arial"/>
                <a:cs typeface="Arial"/>
              </a:rPr>
              <a:t>focus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of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work</a:t>
            </a:r>
            <a:r>
              <a:rPr lang="de-DE" sz="2800" dirty="0" smtClean="0">
                <a:latin typeface="Arial"/>
                <a:cs typeface="Arial"/>
              </a:rPr>
              <a:t> in </a:t>
            </a:r>
            <a:r>
              <a:rPr lang="de-DE" sz="2800" dirty="0" err="1" smtClean="0">
                <a:latin typeface="Arial"/>
                <a:cs typeface="Arial"/>
              </a:rPr>
              <a:t>progress</a:t>
            </a:r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smtClean="0">
                <a:latin typeface="Arial"/>
                <a:cs typeface="Arial"/>
              </a:rPr>
              <a:t>Small </a:t>
            </a:r>
            <a:r>
              <a:rPr lang="de-DE" sz="2800" dirty="0" err="1" smtClean="0">
                <a:latin typeface="Arial"/>
                <a:cs typeface="Arial"/>
              </a:rPr>
              <a:t>grains</a:t>
            </a:r>
            <a:r>
              <a:rPr lang="de-DE" sz="2800" dirty="0" smtClean="0">
                <a:latin typeface="Arial"/>
                <a:cs typeface="Arial"/>
              </a:rPr>
              <a:t>: Work </a:t>
            </a:r>
            <a:r>
              <a:rPr lang="de-DE" sz="2800" dirty="0" err="1" smtClean="0">
                <a:latin typeface="Arial"/>
                <a:cs typeface="Arial"/>
              </a:rPr>
              <a:t>has</a:t>
            </a:r>
            <a:r>
              <a:rPr lang="de-DE" sz="2800" dirty="0" smtClean="0">
                <a:latin typeface="Arial"/>
                <a:cs typeface="Arial"/>
              </a:rPr>
              <a:t> just </a:t>
            </a:r>
            <a:r>
              <a:rPr lang="de-DE" sz="2800" dirty="0" err="1" smtClean="0">
                <a:latin typeface="Arial"/>
                <a:cs typeface="Arial"/>
              </a:rPr>
              <a:t>started</a:t>
            </a:r>
            <a:endParaRPr lang="de-DE" sz="2800" dirty="0">
              <a:latin typeface="Arial"/>
              <a:cs typeface="Arial"/>
            </a:endParaRPr>
          </a:p>
          <a:p>
            <a:r>
              <a:rPr lang="de-DE" sz="2800" dirty="0" err="1" smtClean="0">
                <a:latin typeface="Arial"/>
                <a:cs typeface="Arial"/>
              </a:rPr>
              <a:t>Mechanical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properties</a:t>
            </a:r>
            <a:r>
              <a:rPr lang="de-DE" sz="2800" dirty="0" smtClean="0">
                <a:latin typeface="Arial"/>
                <a:cs typeface="Arial"/>
              </a:rPr>
              <a:t>: First </a:t>
            </a:r>
            <a:r>
              <a:rPr lang="de-DE" sz="2800" dirty="0" err="1" smtClean="0">
                <a:latin typeface="Arial"/>
                <a:cs typeface="Arial"/>
              </a:rPr>
              <a:t>studies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exist</a:t>
            </a:r>
            <a:r>
              <a:rPr lang="de-DE" sz="2800" dirty="0" smtClean="0">
                <a:latin typeface="Arial"/>
                <a:cs typeface="Arial"/>
              </a:rPr>
              <a:t>, but </a:t>
            </a:r>
            <a:r>
              <a:rPr lang="de-DE" sz="2800" dirty="0" err="1" smtClean="0">
                <a:latin typeface="Arial"/>
                <a:cs typeface="Arial"/>
              </a:rPr>
              <a:t>there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is</a:t>
            </a:r>
            <a:r>
              <a:rPr lang="de-DE" sz="2800" dirty="0" smtClean="0">
                <a:latin typeface="Arial"/>
                <a:cs typeface="Arial"/>
              </a:rPr>
              <a:t> still a </a:t>
            </a:r>
            <a:r>
              <a:rPr lang="de-DE" sz="2800" dirty="0" err="1" smtClean="0">
                <a:latin typeface="Arial"/>
                <a:cs typeface="Arial"/>
              </a:rPr>
              <a:t>lot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to</a:t>
            </a:r>
            <a:r>
              <a:rPr lang="de-DE" sz="2800" dirty="0" smtClean="0">
                <a:latin typeface="Arial"/>
                <a:cs typeface="Arial"/>
              </a:rPr>
              <a:t> do...</a:t>
            </a:r>
            <a:endParaRPr lang="de-DE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10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Arial"/>
                <a:cs typeface="Arial"/>
              </a:rPr>
              <a:t>Take Home Message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7118"/>
            <a:ext cx="8229600" cy="4483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 smtClean="0">
                <a:latin typeface="Arial"/>
                <a:cs typeface="Arial"/>
              </a:rPr>
              <a:t>„</a:t>
            </a:r>
            <a:r>
              <a:rPr lang="de-DE" sz="2800" dirty="0" err="1" smtClean="0">
                <a:latin typeface="Arial"/>
                <a:cs typeface="Arial"/>
              </a:rPr>
              <a:t>There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is</a:t>
            </a:r>
            <a:r>
              <a:rPr lang="de-DE" sz="2800" dirty="0" smtClean="0">
                <a:latin typeface="Arial"/>
                <a:cs typeface="Arial"/>
              </a:rPr>
              <a:t> a </a:t>
            </a:r>
            <a:r>
              <a:rPr lang="de-DE" sz="2800" dirty="0" err="1" smtClean="0">
                <a:latin typeface="Arial"/>
                <a:cs typeface="Arial"/>
              </a:rPr>
              <a:t>theory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which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states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that</a:t>
            </a:r>
            <a:r>
              <a:rPr lang="de-DE" sz="28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de-DE" sz="2800" dirty="0" err="1" smtClean="0">
                <a:latin typeface="Arial"/>
                <a:cs typeface="Arial"/>
              </a:rPr>
              <a:t>if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ever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anyone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discovers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exactly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what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Universe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is</a:t>
            </a:r>
            <a:r>
              <a:rPr lang="de-DE" sz="2800" dirty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for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and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why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here</a:t>
            </a:r>
            <a:r>
              <a:rPr lang="de-DE" sz="2800" dirty="0" smtClean="0">
                <a:latin typeface="Arial"/>
                <a:cs typeface="Arial"/>
              </a:rPr>
              <a:t>, </a:t>
            </a:r>
          </a:p>
          <a:p>
            <a:pPr marL="0" indent="0">
              <a:buNone/>
            </a:pPr>
            <a:r>
              <a:rPr lang="de-DE" sz="2800" dirty="0" err="1" smtClean="0">
                <a:latin typeface="Arial"/>
                <a:cs typeface="Arial"/>
              </a:rPr>
              <a:t>it</a:t>
            </a:r>
            <a:r>
              <a:rPr lang="de-DE" sz="2800" dirty="0" smtClean="0">
                <a:latin typeface="Arial"/>
                <a:cs typeface="Arial"/>
              </a:rPr>
              <a:t> will </a:t>
            </a:r>
            <a:r>
              <a:rPr lang="de-DE" sz="2800" dirty="0" err="1" smtClean="0">
                <a:latin typeface="Arial"/>
                <a:cs typeface="Arial"/>
              </a:rPr>
              <a:t>instantly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disappear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and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be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replaced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by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something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more</a:t>
            </a:r>
            <a:r>
              <a:rPr lang="de-DE" sz="2800" dirty="0" smtClean="0">
                <a:latin typeface="Arial"/>
                <a:cs typeface="Arial"/>
              </a:rPr>
              <a:t> bizarre </a:t>
            </a:r>
            <a:r>
              <a:rPr lang="de-DE" sz="2800" dirty="0" err="1" smtClean="0">
                <a:latin typeface="Arial"/>
                <a:cs typeface="Arial"/>
              </a:rPr>
              <a:t>and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inexplicaple</a:t>
            </a:r>
            <a:r>
              <a:rPr lang="de-DE" sz="28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de-DE" sz="2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DE" sz="2800" dirty="0" err="1" smtClean="0">
                <a:latin typeface="Arial"/>
                <a:cs typeface="Arial"/>
              </a:rPr>
              <a:t>There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another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theory</a:t>
            </a:r>
            <a:r>
              <a:rPr lang="de-DE" sz="2800" dirty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which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states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that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this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has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already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happened</a:t>
            </a:r>
            <a:r>
              <a:rPr lang="de-DE" sz="2800" dirty="0" smtClean="0">
                <a:latin typeface="Arial"/>
                <a:cs typeface="Arial"/>
              </a:rPr>
              <a:t>.“</a:t>
            </a:r>
            <a:endParaRPr lang="de-DE" sz="2800" dirty="0">
              <a:latin typeface="Arial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888049" y="6230377"/>
            <a:ext cx="1981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/>
                <a:cs typeface="Arial"/>
              </a:rPr>
              <a:t>Douglas Adams</a:t>
            </a:r>
          </a:p>
        </p:txBody>
      </p:sp>
      <p:pic>
        <p:nvPicPr>
          <p:cNvPr id="5" name="Bild 4" descr="DouglasAdams_3308_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68" y="4601783"/>
            <a:ext cx="2070831" cy="208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2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33400"/>
          </a:xfrm>
        </p:spPr>
        <p:txBody>
          <a:bodyPr>
            <a:noAutofit/>
          </a:bodyPr>
          <a:lstStyle/>
          <a:p>
            <a:r>
              <a:rPr lang="de-DE" sz="3200" b="1" dirty="0" err="1" smtClean="0">
                <a:latin typeface="Arial"/>
                <a:cs typeface="Arial"/>
              </a:rPr>
              <a:t>Coagulation</a:t>
            </a:r>
            <a:r>
              <a:rPr lang="de-DE" sz="3200" b="1" dirty="0" smtClean="0">
                <a:latin typeface="Arial"/>
                <a:cs typeface="Arial"/>
              </a:rPr>
              <a:t> </a:t>
            </a:r>
            <a:r>
              <a:rPr lang="de-DE" sz="3200" b="1" dirty="0" err="1" smtClean="0">
                <a:latin typeface="Arial"/>
                <a:cs typeface="Arial"/>
              </a:rPr>
              <a:t>as</a:t>
            </a:r>
            <a:r>
              <a:rPr lang="de-DE" sz="3200" b="1" dirty="0" smtClean="0">
                <a:latin typeface="Arial"/>
                <a:cs typeface="Arial"/>
              </a:rPr>
              <a:t> Starter </a:t>
            </a:r>
            <a:r>
              <a:rPr lang="de-DE" sz="3200" b="1" dirty="0" err="1" smtClean="0">
                <a:latin typeface="Arial"/>
                <a:cs typeface="Arial"/>
              </a:rPr>
              <a:t>for</a:t>
            </a:r>
            <a:r>
              <a:rPr lang="de-DE" sz="3200" b="1" dirty="0" smtClean="0">
                <a:latin typeface="Arial"/>
                <a:cs typeface="Arial"/>
              </a:rPr>
              <a:t> Planet Formation</a:t>
            </a:r>
            <a:endParaRPr lang="de-DE" sz="3200" b="1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26120"/>
            <a:ext cx="8229600" cy="5135563"/>
          </a:xfrm>
        </p:spPr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Grains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condense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from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the</a:t>
            </a:r>
            <a:r>
              <a:rPr lang="de-DE" sz="2800" dirty="0" smtClean="0">
                <a:latin typeface="Arial"/>
                <a:cs typeface="Arial"/>
              </a:rPr>
              <a:t> gas </a:t>
            </a:r>
            <a:r>
              <a:rPr lang="de-DE" sz="2800" dirty="0" err="1" smtClean="0">
                <a:latin typeface="Arial"/>
                <a:cs typeface="Arial"/>
              </a:rPr>
              <a:t>phase</a:t>
            </a:r>
            <a:r>
              <a:rPr lang="de-DE" sz="2800" dirty="0" smtClean="0">
                <a:latin typeface="Arial"/>
                <a:cs typeface="Arial"/>
              </a:rPr>
              <a:t> (µm </a:t>
            </a:r>
            <a:r>
              <a:rPr lang="de-DE" sz="2800" dirty="0" err="1" smtClean="0">
                <a:latin typeface="Arial"/>
                <a:cs typeface="Arial"/>
              </a:rPr>
              <a:t>sizes</a:t>
            </a:r>
            <a:r>
              <a:rPr lang="de-DE" sz="2800" dirty="0" smtClean="0">
                <a:latin typeface="Arial"/>
                <a:cs typeface="Arial"/>
              </a:rPr>
              <a:t>)</a:t>
            </a:r>
            <a:endParaRPr lang="de-DE" sz="2800" dirty="0">
              <a:latin typeface="Arial"/>
              <a:cs typeface="Arial"/>
            </a:endParaRPr>
          </a:p>
          <a:p>
            <a:pPr marL="0" indent="0">
              <a:buNone/>
            </a:pPr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err="1" smtClean="0">
                <a:latin typeface="Arial"/>
                <a:cs typeface="Arial"/>
              </a:rPr>
              <a:t>Astronomers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observe</a:t>
            </a:r>
            <a:r>
              <a:rPr lang="de-DE" sz="2800" dirty="0" smtClean="0">
                <a:latin typeface="Arial"/>
                <a:cs typeface="Arial"/>
              </a:rPr>
              <a:t> larger </a:t>
            </a:r>
            <a:r>
              <a:rPr lang="de-DE" sz="2800" dirty="0" err="1" smtClean="0">
                <a:latin typeface="Arial"/>
                <a:cs typeface="Arial"/>
              </a:rPr>
              <a:t>particles</a:t>
            </a:r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err="1" smtClean="0">
                <a:latin typeface="Arial"/>
                <a:cs typeface="Arial"/>
              </a:rPr>
              <a:t>Coagulation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takes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place</a:t>
            </a:r>
            <a:endParaRPr lang="de-DE" sz="2800" dirty="0" smtClean="0">
              <a:latin typeface="Arial"/>
              <a:cs typeface="Arial"/>
            </a:endParaRPr>
          </a:p>
          <a:p>
            <a:endParaRPr lang="de-DE" sz="2800" dirty="0" smtClean="0">
              <a:latin typeface="Arial"/>
              <a:cs typeface="Arial"/>
            </a:endParaRPr>
          </a:p>
          <a:p>
            <a:r>
              <a:rPr lang="de-DE" sz="2800" dirty="0" err="1" smtClean="0">
                <a:latin typeface="Arial"/>
                <a:cs typeface="Arial"/>
              </a:rPr>
              <a:t>For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gravitational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instabilities</a:t>
            </a:r>
            <a:r>
              <a:rPr lang="de-DE" sz="2800" dirty="0" smtClean="0">
                <a:latin typeface="Arial"/>
                <a:cs typeface="Arial"/>
              </a:rPr>
              <a:t>:</a:t>
            </a:r>
          </a:p>
          <a:p>
            <a:pPr lvl="1"/>
            <a:r>
              <a:rPr lang="de-DE" dirty="0" err="1" smtClean="0">
                <a:latin typeface="Arial"/>
                <a:cs typeface="Arial"/>
              </a:rPr>
              <a:t>Concentrating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mechanism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is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needed</a:t>
            </a:r>
            <a:endParaRPr lang="de-DE" dirty="0" smtClean="0">
              <a:latin typeface="Arial"/>
              <a:cs typeface="Arial"/>
            </a:endParaRPr>
          </a:p>
          <a:p>
            <a:pPr lvl="1"/>
            <a:r>
              <a:rPr lang="de-DE" dirty="0" smtClean="0">
                <a:latin typeface="Arial"/>
                <a:cs typeface="Arial"/>
              </a:rPr>
              <a:t>Works </a:t>
            </a:r>
            <a:r>
              <a:rPr lang="de-DE" dirty="0" err="1" smtClean="0">
                <a:latin typeface="Arial"/>
                <a:cs typeface="Arial"/>
              </a:rPr>
              <a:t>only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for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particles</a:t>
            </a:r>
            <a:r>
              <a:rPr lang="de-DE" dirty="0" smtClean="0">
                <a:latin typeface="Arial"/>
                <a:cs typeface="Arial"/>
              </a:rPr>
              <a:t> larger </a:t>
            </a:r>
            <a:r>
              <a:rPr lang="de-DE" dirty="0" err="1" smtClean="0">
                <a:latin typeface="Arial"/>
                <a:cs typeface="Arial"/>
              </a:rPr>
              <a:t>than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first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grains</a:t>
            </a:r>
            <a:r>
              <a:rPr lang="de-DE" dirty="0" smtClean="0">
                <a:latin typeface="Arial"/>
                <a:cs typeface="Arial"/>
              </a:rPr>
              <a:t> (</a:t>
            </a:r>
            <a:r>
              <a:rPr lang="de-DE" dirty="0" err="1" smtClean="0">
                <a:latin typeface="Arial"/>
                <a:cs typeface="Arial"/>
              </a:rPr>
              <a:t>decimeter</a:t>
            </a:r>
            <a:r>
              <a:rPr lang="de-DE" dirty="0" smtClean="0">
                <a:latin typeface="Arial"/>
                <a:cs typeface="Arial"/>
              </a:rPr>
              <a:t>)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12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smtClean="0">
                <a:latin typeface="Arial"/>
                <a:cs typeface="Arial"/>
              </a:rPr>
              <a:t>Relative </a:t>
            </a:r>
            <a:r>
              <a:rPr lang="de-DE" b="1" dirty="0" err="1" smtClean="0">
                <a:latin typeface="Arial"/>
                <a:cs typeface="Arial"/>
              </a:rPr>
              <a:t>Velocities</a:t>
            </a:r>
            <a:endParaRPr lang="de-DE" b="1" dirty="0">
              <a:latin typeface="Arial"/>
              <a:cs typeface="Arial"/>
            </a:endParaRPr>
          </a:p>
        </p:txBody>
      </p:sp>
      <p:pic>
        <p:nvPicPr>
          <p:cNvPr id="4" name="Picture 3" descr="weicuz9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990600"/>
            <a:ext cx="5867400" cy="5499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58922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Weidenschilling </a:t>
            </a:r>
            <a:b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1600" dirty="0" smtClean="0">
                <a:solidFill>
                  <a:schemeClr val="bg1"/>
                </a:solidFill>
                <a:latin typeface="Arial"/>
                <a:cs typeface="Arial"/>
              </a:rPr>
              <a:t>&amp; Cuzzi 1993</a:t>
            </a:r>
            <a:endParaRPr lang="de-DE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066800"/>
            <a:ext cx="146331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relative </a:t>
            </a:r>
            <a:b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velocities</a:t>
            </a:r>
            <a:b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(cm/s)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Silicates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4" name="Inhaltsplatzhalter 3" descr="per-karlsson-verstaubte-wein-flaschen-19308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t="3009" r="439" b="3009"/>
          <a:stretch/>
        </p:blipFill>
        <p:spPr>
          <a:xfrm>
            <a:off x="493200" y="1078735"/>
            <a:ext cx="8157600" cy="5135563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95864" y="242809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800" b="1" dirty="0" err="1" smtClean="0">
                <a:latin typeface="Arial"/>
                <a:cs typeface="Arial"/>
              </a:rPr>
              <a:t>Dusty</a:t>
            </a:r>
            <a:r>
              <a:rPr lang="de-DE" sz="4800" b="1" dirty="0" smtClean="0">
                <a:latin typeface="Arial"/>
                <a:cs typeface="Arial"/>
              </a:rPr>
              <a:t> Work</a:t>
            </a:r>
            <a:endParaRPr lang="de-DE" sz="4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858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Silicates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latin typeface="Arial"/>
                <a:cs typeface="Arial"/>
              </a:rPr>
              <a:t>1 µm – 1 mm</a:t>
            </a:r>
          </a:p>
          <a:p>
            <a:r>
              <a:rPr lang="de-DE" sz="2800" dirty="0" err="1" smtClean="0">
                <a:latin typeface="Arial"/>
                <a:cs typeface="Arial"/>
              </a:rPr>
              <a:t>Ballistic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Particle</a:t>
            </a:r>
            <a:r>
              <a:rPr lang="de-DE" sz="2800" dirty="0" smtClean="0">
                <a:latin typeface="Arial"/>
                <a:cs typeface="Arial"/>
              </a:rPr>
              <a:t>-Cluster-</a:t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smtClean="0">
                <a:latin typeface="Arial"/>
                <a:cs typeface="Arial"/>
              </a:rPr>
              <a:t>Aggregation</a:t>
            </a:r>
          </a:p>
          <a:p>
            <a:r>
              <a:rPr lang="de-DE" sz="2800" dirty="0" err="1" smtClean="0">
                <a:latin typeface="Arial"/>
                <a:cs typeface="Arial"/>
              </a:rPr>
              <a:t>Ballistic</a:t>
            </a:r>
            <a:r>
              <a:rPr lang="de-DE" sz="2800" dirty="0" smtClean="0">
                <a:latin typeface="Arial"/>
                <a:cs typeface="Arial"/>
              </a:rPr>
              <a:t> Cluster-Cluster-</a:t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smtClean="0">
                <a:latin typeface="Arial"/>
                <a:cs typeface="Arial"/>
              </a:rPr>
              <a:t>Aggregation</a:t>
            </a:r>
          </a:p>
          <a:p>
            <a:r>
              <a:rPr lang="de-DE" sz="2800" dirty="0" err="1" smtClean="0">
                <a:latin typeface="Arial"/>
                <a:cs typeface="Arial"/>
              </a:rPr>
              <a:t>Well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understood</a:t>
            </a:r>
            <a:r>
              <a:rPr lang="de-DE" sz="2800" dirty="0" smtClean="0">
                <a:latin typeface="Arial"/>
                <a:cs typeface="Arial"/>
              </a:rPr>
              <a:t> in </a:t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err="1" smtClean="0">
                <a:latin typeface="Arial"/>
                <a:cs typeface="Arial"/>
              </a:rPr>
              <a:t>experiments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and</a:t>
            </a:r>
            <a:r>
              <a:rPr lang="de-DE" sz="2800" dirty="0" smtClean="0">
                <a:latin typeface="Arial"/>
                <a:cs typeface="Arial"/>
              </a:rPr>
              <a:t> models</a:t>
            </a:r>
            <a:endParaRPr lang="de-DE" sz="2800" dirty="0">
              <a:latin typeface="Arial"/>
              <a:cs typeface="Arial"/>
            </a:endParaRPr>
          </a:p>
        </p:txBody>
      </p:sp>
      <p:pic>
        <p:nvPicPr>
          <p:cNvPr id="4" name="Picture 2" descr="aggregate"/>
          <p:cNvPicPr>
            <a:picLocks noChangeAspect="1" noChangeArrowheads="1"/>
          </p:cNvPicPr>
          <p:nvPr/>
        </p:nvPicPr>
        <p:blipFill rotWithShape="1">
          <a:blip r:embed="rId2" cstate="print"/>
          <a:srcRect t="775" b="8202"/>
          <a:stretch/>
        </p:blipFill>
        <p:spPr bwMode="auto">
          <a:xfrm>
            <a:off x="5063585" y="2870208"/>
            <a:ext cx="3858005" cy="388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7199" y="4514824"/>
            <a:ext cx="4382931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 dirty="0">
                <a:solidFill>
                  <a:schemeClr val="bg1"/>
                </a:solidFill>
                <a:latin typeface="Arial"/>
                <a:cs typeface="Arial"/>
              </a:rPr>
              <a:t>Theoretical studies:</a:t>
            </a:r>
            <a:r>
              <a:rPr lang="de-DE" sz="1400" dirty="0">
                <a:solidFill>
                  <a:schemeClr val="bg1"/>
                </a:solidFill>
                <a:latin typeface="Arial"/>
                <a:cs typeface="Arial"/>
              </a:rPr>
              <a:t> Meakin et al. 1989, Ossenkopf 1993, </a:t>
            </a:r>
            <a:r>
              <a:rPr lang="de-DE" sz="1400" dirty="0" smtClean="0">
                <a:solidFill>
                  <a:schemeClr val="bg1"/>
                </a:solidFill>
                <a:latin typeface="Arial"/>
                <a:cs typeface="Arial"/>
              </a:rPr>
              <a:t>Henning </a:t>
            </a:r>
            <a:r>
              <a:rPr lang="de-DE" sz="1400" dirty="0">
                <a:solidFill>
                  <a:schemeClr val="bg1"/>
                </a:solidFill>
                <a:latin typeface="Arial"/>
                <a:cs typeface="Arial"/>
              </a:rPr>
              <a:t>&amp; Sablotny 1995, Sablotny 1996, Dominik and Tielens 1997, </a:t>
            </a:r>
            <a:r>
              <a:rPr lang="de-DE" sz="1400" dirty="0" err="1" smtClean="0">
                <a:solidFill>
                  <a:schemeClr val="bg1"/>
                </a:solidFill>
                <a:latin typeface="Arial"/>
                <a:cs typeface="Arial"/>
              </a:rPr>
              <a:t>Paszun</a:t>
            </a:r>
            <a:r>
              <a:rPr lang="de-DE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Arial"/>
                <a:cs typeface="Arial"/>
              </a:rPr>
              <a:t>&amp; Dominik 2006, Wada et al. </a:t>
            </a:r>
            <a:r>
              <a:rPr lang="de-DE" sz="1400" dirty="0" smtClean="0">
                <a:solidFill>
                  <a:schemeClr val="bg1"/>
                </a:solidFill>
                <a:latin typeface="Arial"/>
                <a:cs typeface="Arial"/>
              </a:rPr>
              <a:t>2007, ... </a:t>
            </a:r>
            <a:endParaRPr lang="de-DE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de-DE" sz="1400" b="1" dirty="0">
                <a:solidFill>
                  <a:schemeClr val="bg1"/>
                </a:solidFill>
                <a:latin typeface="Arial"/>
                <a:cs typeface="Arial"/>
              </a:rPr>
              <a:t>Laboratory experiments:</a:t>
            </a:r>
            <a:r>
              <a:rPr lang="de-DE" sz="1400" dirty="0">
                <a:solidFill>
                  <a:schemeClr val="bg1"/>
                </a:solidFill>
                <a:latin typeface="Arial"/>
                <a:cs typeface="Arial"/>
              </a:rPr>
              <a:t> Wurm 1997, Wurm &amp; Blum 1998, Heim 1999, </a:t>
            </a:r>
            <a:r>
              <a:rPr lang="de-DE" sz="1400" dirty="0" err="1" smtClean="0">
                <a:solidFill>
                  <a:schemeClr val="bg1"/>
                </a:solidFill>
                <a:latin typeface="Arial"/>
                <a:cs typeface="Arial"/>
              </a:rPr>
              <a:t>Nübold</a:t>
            </a:r>
            <a:r>
              <a:rPr lang="de-DE" sz="1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Arial"/>
                <a:cs typeface="Arial"/>
              </a:rPr>
              <a:t>et al. 2001, Wurm &amp; Blum 2000, Blum et al. 2002, Krause &amp; </a:t>
            </a:r>
            <a:r>
              <a:rPr lang="de-DE" sz="1400" dirty="0" smtClean="0">
                <a:solidFill>
                  <a:schemeClr val="bg1"/>
                </a:solidFill>
                <a:latin typeface="Arial"/>
                <a:cs typeface="Arial"/>
              </a:rPr>
              <a:t>Blum 2004, ... </a:t>
            </a:r>
            <a:endParaRPr lang="de-DE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3218" y="3908061"/>
            <a:ext cx="128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latin typeface="Arial"/>
                <a:cs typeface="Arial"/>
              </a:rPr>
              <a:t>Wurm &amp; </a:t>
            </a:r>
            <a:br>
              <a:rPr lang="de-DE" dirty="0" smtClean="0">
                <a:latin typeface="Arial"/>
                <a:cs typeface="Arial"/>
              </a:rPr>
            </a:br>
            <a:r>
              <a:rPr lang="de-DE" dirty="0" smtClean="0">
                <a:latin typeface="Arial"/>
                <a:cs typeface="Arial"/>
              </a:rPr>
              <a:t>Blum 2000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6266017"/>
            <a:ext cx="166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Sablotny 1996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6896" y="1016965"/>
            <a:ext cx="3865807" cy="1873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/>
          <p:nvPr/>
        </p:nvSpPr>
        <p:spPr>
          <a:xfrm>
            <a:off x="6222616" y="1053243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Blum 2000</a:t>
            </a:r>
            <a:endParaRPr lang="de-DE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Silicates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smtClean="0">
                <a:latin typeface="Arial"/>
                <a:cs typeface="Arial"/>
              </a:rPr>
              <a:t>100 µm – 1 mm</a:t>
            </a:r>
          </a:p>
          <a:p>
            <a:r>
              <a:rPr lang="de-DE" sz="2800" dirty="0" smtClean="0">
                <a:latin typeface="Arial"/>
                <a:cs typeface="Arial"/>
              </a:rPr>
              <a:t>10</a:t>
            </a:r>
            <a:r>
              <a:rPr lang="de-DE" sz="2800" baseline="30000" dirty="0" smtClean="0">
                <a:latin typeface="Arial"/>
                <a:cs typeface="Arial"/>
              </a:rPr>
              <a:t>-3</a:t>
            </a:r>
            <a:r>
              <a:rPr lang="de-DE" sz="2800" dirty="0" smtClean="0">
                <a:latin typeface="Arial"/>
                <a:cs typeface="Arial"/>
              </a:rPr>
              <a:t> – 0.5 m/s</a:t>
            </a:r>
          </a:p>
          <a:p>
            <a:r>
              <a:rPr lang="de-DE" sz="2800" dirty="0" smtClean="0">
                <a:latin typeface="Arial"/>
                <a:cs typeface="Arial"/>
              </a:rPr>
              <a:t>Hit and stick</a:t>
            </a:r>
          </a:p>
          <a:p>
            <a:r>
              <a:rPr lang="de-DE" sz="2800" dirty="0" smtClean="0">
                <a:latin typeface="Arial"/>
                <a:cs typeface="Arial"/>
              </a:rPr>
              <a:t>Compaction to non-</a:t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smtClean="0">
                <a:latin typeface="Arial"/>
                <a:cs typeface="Arial"/>
              </a:rPr>
              <a:t>fractal particles</a:t>
            </a:r>
            <a:endParaRPr lang="de-DE" sz="2800" dirty="0">
              <a:latin typeface="Arial"/>
              <a:cs typeface="Arial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371600"/>
            <a:ext cx="3067050" cy="304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3589338"/>
            <a:ext cx="5335083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91200" y="5410200"/>
            <a:ext cx="213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  <a:t>Paszun &amp; Dominik, published in Blum &amp; Wurm 2008</a:t>
            </a:r>
            <a:endParaRPr lang="de-DE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172200" y="44958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solidFill>
                  <a:schemeClr val="bg1"/>
                </a:solidFill>
                <a:latin typeface="Arial"/>
                <a:cs typeface="Arial"/>
              </a:rPr>
              <a:t>(Blum and </a:t>
            </a:r>
            <a:r>
              <a:rPr lang="de-DE" dirty="0" smtClean="0">
                <a:solidFill>
                  <a:schemeClr val="bg1"/>
                </a:solidFill>
                <a:latin typeface="Arial"/>
                <a:cs typeface="Arial"/>
              </a:rPr>
              <a:t>Wurm </a:t>
            </a:r>
            <a:r>
              <a:rPr lang="de-DE" dirty="0">
                <a:solidFill>
                  <a:schemeClr val="bg1"/>
                </a:solidFill>
                <a:latin typeface="Arial"/>
                <a:cs typeface="Arial"/>
              </a:rPr>
              <a:t>2000)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Silicates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61515"/>
            <a:ext cx="5984680" cy="816377"/>
          </a:xfrm>
        </p:spPr>
        <p:txBody>
          <a:bodyPr/>
          <a:lstStyle/>
          <a:p>
            <a:r>
              <a:rPr lang="de-DE" sz="2800" dirty="0" smtClean="0">
                <a:latin typeface="Arial"/>
                <a:cs typeface="Arial"/>
              </a:rPr>
              <a:t>Compact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agglomerates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4" name="Picture 8" descr="Simulat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50887" y="1668611"/>
            <a:ext cx="7183437" cy="4173538"/>
          </a:xfrm>
          <a:prstGeom prst="rect">
            <a:avLst/>
          </a:prstGeom>
          <a:noFill/>
        </p:spPr>
      </p:pic>
      <p:pic>
        <p:nvPicPr>
          <p:cNvPr id="5" name="Picture 7" descr="Bounce_ex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8912" y="1679023"/>
            <a:ext cx="3389313" cy="2541588"/>
          </a:xfrm>
          <a:prstGeom prst="rect">
            <a:avLst/>
          </a:prstGeom>
          <a:noFill/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186954" y="1757458"/>
            <a:ext cx="1943100" cy="2430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latin typeface="Arial"/>
                <a:cs typeface="Arial"/>
              </a:rPr>
              <a:t>Scale </a:t>
            </a:r>
            <a:r>
              <a:rPr lang="it-IT" dirty="0" err="1">
                <a:latin typeface="Arial"/>
                <a:cs typeface="Arial"/>
              </a:rPr>
              <a:t>1</a:t>
            </a:r>
            <a:r>
              <a:rPr lang="it-IT" dirty="0">
                <a:latin typeface="Arial"/>
                <a:cs typeface="Arial"/>
              </a:rPr>
              <a:t>:</a:t>
            </a:r>
            <a:r>
              <a:rPr lang="it-IT" dirty="0" err="1">
                <a:latin typeface="Arial"/>
                <a:cs typeface="Arial"/>
              </a:rPr>
              <a:t>1</a:t>
            </a:r>
            <a:endParaRPr lang="it-IT" dirty="0">
              <a:latin typeface="Arial"/>
              <a:cs typeface="Arial"/>
            </a:endParaRPr>
          </a:p>
          <a:p>
            <a:pPr algn="ctr">
              <a:spcBef>
                <a:spcPct val="50000"/>
              </a:spcBef>
            </a:pPr>
            <a:r>
              <a:rPr lang="it-IT" dirty="0" err="1">
                <a:latin typeface="Arial"/>
                <a:cs typeface="Arial"/>
              </a:rPr>
              <a:t>R</a:t>
            </a:r>
            <a:r>
              <a:rPr lang="it-IT" dirty="0">
                <a:latin typeface="Arial"/>
                <a:cs typeface="Arial"/>
              </a:rPr>
              <a:t> = </a:t>
            </a:r>
            <a:r>
              <a:rPr lang="it-IT" dirty="0" smtClean="0">
                <a:latin typeface="Arial"/>
                <a:cs typeface="Arial"/>
              </a:rPr>
              <a:t>30µm</a:t>
            </a:r>
            <a:endParaRPr lang="it-IT" dirty="0">
              <a:latin typeface="Arial"/>
              <a:cs typeface="Arial"/>
            </a:endParaRPr>
          </a:p>
          <a:p>
            <a:pPr algn="ctr">
              <a:spcBef>
                <a:spcPct val="50000"/>
              </a:spcBef>
            </a:pPr>
            <a:r>
              <a:rPr lang="it-IT" dirty="0">
                <a:latin typeface="Arial"/>
                <a:cs typeface="Arial"/>
              </a:rPr>
              <a:t>Vf_1 = 74%</a:t>
            </a:r>
          </a:p>
          <a:p>
            <a:pPr algn="ctr">
              <a:spcBef>
                <a:spcPct val="50000"/>
              </a:spcBef>
            </a:pPr>
            <a:r>
              <a:rPr lang="it-IT" dirty="0">
                <a:latin typeface="Arial"/>
                <a:cs typeface="Arial"/>
              </a:rPr>
              <a:t>Vf_2 = 74%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latin typeface="Arial"/>
                <a:cs typeface="Arial"/>
              </a:rPr>
              <a:t>Result: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Arial"/>
                <a:cs typeface="Arial"/>
              </a:rPr>
              <a:t>Bouncing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31687" y="4225373"/>
            <a:ext cx="239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  <a:latin typeface="Arial"/>
                <a:cs typeface="Arial"/>
              </a:rPr>
              <a:t>Jankowski et al. 2012</a:t>
            </a:r>
            <a:endParaRPr lang="de-DE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3359181" y="4626014"/>
            <a:ext cx="5819186" cy="1960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 err="1" smtClean="0">
                <a:latin typeface="Arial"/>
                <a:cs typeface="Arial"/>
              </a:rPr>
              <a:t>Many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other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studies</a:t>
            </a:r>
            <a:r>
              <a:rPr lang="de-DE" sz="2800" dirty="0" smtClean="0">
                <a:latin typeface="Arial"/>
                <a:cs typeface="Arial"/>
              </a:rPr>
              <a:t>:</a:t>
            </a:r>
            <a:r>
              <a:rPr lang="de-DE" sz="2800" dirty="0">
                <a:latin typeface="Arial"/>
                <a:cs typeface="Arial"/>
              </a:rPr>
              <a:t/>
            </a:r>
            <a:br>
              <a:rPr lang="de-DE" sz="2800" dirty="0">
                <a:latin typeface="Arial"/>
                <a:cs typeface="Arial"/>
              </a:rPr>
            </a:br>
            <a:r>
              <a:rPr lang="de-DE" sz="2800" dirty="0" err="1" smtClean="0">
                <a:latin typeface="Arial"/>
                <a:cs typeface="Arial"/>
              </a:rPr>
              <a:t>Kothe</a:t>
            </a:r>
            <a:r>
              <a:rPr lang="de-DE" sz="2800" dirty="0" smtClean="0">
                <a:latin typeface="Arial"/>
                <a:cs typeface="Arial"/>
              </a:rPr>
              <a:t> et al. 2010, Weidling,...</a:t>
            </a:r>
            <a:br>
              <a:rPr lang="de-DE" sz="2800" dirty="0" smtClean="0">
                <a:latin typeface="Arial"/>
                <a:cs typeface="Arial"/>
              </a:rPr>
            </a:br>
            <a:r>
              <a:rPr lang="de-DE" sz="2800" dirty="0" smtClean="0">
                <a:latin typeface="Arial"/>
                <a:cs typeface="Arial"/>
              </a:rPr>
              <a:t>Güttler et al. 2010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>
                <a:latin typeface="Arial"/>
                <a:cs typeface="Arial"/>
              </a:rPr>
              <a:t>Grain</a:t>
            </a:r>
            <a:r>
              <a:rPr lang="de-DE" b="1" dirty="0">
                <a:latin typeface="Arial"/>
                <a:cs typeface="Arial"/>
              </a:rPr>
              <a:t> Growth - Silicates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err="1" smtClean="0">
                <a:latin typeface="Arial"/>
                <a:cs typeface="Arial"/>
              </a:rPr>
              <a:t>Mass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transfer</a:t>
            </a:r>
            <a:r>
              <a:rPr lang="de-DE" sz="2800" dirty="0" smtClean="0">
                <a:latin typeface="Arial"/>
                <a:cs typeface="Arial"/>
              </a:rPr>
              <a:t>: </a:t>
            </a:r>
            <a:r>
              <a:rPr lang="de-DE" sz="2800" dirty="0" err="1" smtClean="0">
                <a:latin typeface="Arial"/>
                <a:cs typeface="Arial"/>
              </a:rPr>
              <a:t>part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of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the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projectile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sticks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to</a:t>
            </a:r>
            <a:r>
              <a:rPr lang="de-DE" sz="2800" dirty="0" smtClean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target</a:t>
            </a:r>
            <a:r>
              <a:rPr lang="de-DE" sz="2800" dirty="0" smtClean="0">
                <a:latin typeface="Arial"/>
                <a:cs typeface="Arial"/>
              </a:rPr>
              <a:t> </a:t>
            </a:r>
          </a:p>
          <a:p>
            <a:r>
              <a:rPr lang="de-DE" sz="2800" dirty="0" err="1" smtClean="0">
                <a:latin typeface="Arial"/>
                <a:cs typeface="Arial"/>
              </a:rPr>
              <a:t>Observed</a:t>
            </a:r>
            <a:r>
              <a:rPr lang="de-DE" sz="2800" dirty="0" smtClean="0">
                <a:latin typeface="Arial"/>
                <a:cs typeface="Arial"/>
              </a:rPr>
              <a:t> in </a:t>
            </a:r>
            <a:r>
              <a:rPr lang="de-DE" sz="2800" dirty="0" err="1" smtClean="0">
                <a:latin typeface="Arial"/>
                <a:cs typeface="Arial"/>
              </a:rPr>
              <a:t>several</a:t>
            </a:r>
            <a:r>
              <a:rPr lang="de-DE" sz="2800" dirty="0">
                <a:latin typeface="Arial"/>
                <a:cs typeface="Arial"/>
              </a:rPr>
              <a:t> </a:t>
            </a:r>
            <a:r>
              <a:rPr lang="de-DE" sz="2800" dirty="0" err="1" smtClean="0">
                <a:latin typeface="Arial"/>
                <a:cs typeface="Arial"/>
              </a:rPr>
              <a:t>studies</a:t>
            </a:r>
            <a:r>
              <a:rPr lang="de-DE" sz="2800" dirty="0" smtClean="0">
                <a:latin typeface="Arial"/>
                <a:cs typeface="Arial"/>
              </a:rPr>
              <a:t> (</a:t>
            </a:r>
            <a:r>
              <a:rPr lang="de-DE" sz="2800" dirty="0" err="1" smtClean="0">
                <a:latin typeface="Arial"/>
                <a:cs typeface="Arial"/>
              </a:rPr>
              <a:t>Kothe</a:t>
            </a:r>
            <a:r>
              <a:rPr lang="de-DE" sz="2800" dirty="0" smtClean="0">
                <a:latin typeface="Arial"/>
                <a:cs typeface="Arial"/>
              </a:rPr>
              <a:t> et al. 2011, Beitz et al. 2011, Teiser et al. 2011...) </a:t>
            </a:r>
            <a:endParaRPr lang="de-DE" sz="2800" dirty="0">
              <a:latin typeface="Arial"/>
              <a:cs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064" y="2859817"/>
            <a:ext cx="5546330" cy="37206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5543" y="5828958"/>
            <a:ext cx="163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  <a:latin typeface="Arial"/>
                <a:cs typeface="Arial"/>
              </a:rPr>
              <a:t>Meisner et al. 2013</a:t>
            </a:r>
            <a:endParaRPr lang="de-DE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6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Microsoft Macintosh PowerPoint</Application>
  <PresentationFormat>Bildschirmpräsentation (4:3)</PresentationFormat>
  <Paragraphs>136</Paragraphs>
  <Slides>28</Slides>
  <Notes>1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Office Theme</vt:lpstr>
      <vt:lpstr>Grain Growth and the Role of Ices</vt:lpstr>
      <vt:lpstr>DISCLAIMER!!</vt:lpstr>
      <vt:lpstr>Coagulation as Starter for Planet Formation</vt:lpstr>
      <vt:lpstr>Relative Velocities</vt:lpstr>
      <vt:lpstr>Grain Growth - Silicates</vt:lpstr>
      <vt:lpstr>Grain Growth - Silicates</vt:lpstr>
      <vt:lpstr>Grain Growth - Silicates</vt:lpstr>
      <vt:lpstr>Grain Growth - Silicates</vt:lpstr>
      <vt:lpstr>Grain Growth - Silicates</vt:lpstr>
      <vt:lpstr>Grain Growth - Silicates</vt:lpstr>
      <vt:lpstr>Ice is sticky!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Grain Growth - Ices</vt:lpstr>
      <vt:lpstr>Take Home Message</vt:lpstr>
      <vt:lpstr>Take Home Message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Planetesimal growth through collisions? Yes we can! </dc:title>
  <dc:creator>Jens</dc:creator>
  <cp:lastModifiedBy>Jens Teiser</cp:lastModifiedBy>
  <cp:revision>415</cp:revision>
  <dcterms:created xsi:type="dcterms:W3CDTF">2011-06-27T15:46:26Z</dcterms:created>
  <dcterms:modified xsi:type="dcterms:W3CDTF">2014-09-08T16:25:17Z</dcterms:modified>
</cp:coreProperties>
</file>