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90" r:id="rId3"/>
    <p:sldId id="270" r:id="rId4"/>
    <p:sldId id="271" r:id="rId5"/>
    <p:sldId id="272" r:id="rId6"/>
    <p:sldId id="274" r:id="rId7"/>
    <p:sldId id="275" r:id="rId8"/>
    <p:sldId id="281" r:id="rId9"/>
    <p:sldId id="291" r:id="rId10"/>
    <p:sldId id="292" r:id="rId11"/>
    <p:sldId id="289" r:id="rId12"/>
    <p:sldId id="286" r:id="rId13"/>
    <p:sldId id="280" r:id="rId14"/>
    <p:sldId id="293" r:id="rId15"/>
    <p:sldId id="294" r:id="rId16"/>
    <p:sldId id="295" r:id="rId17"/>
    <p:sldId id="296" r:id="rId18"/>
    <p:sldId id="285" r:id="rId19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969696"/>
    <a:srgbClr val="5F5F5F"/>
    <a:srgbClr val="080808"/>
    <a:srgbClr val="EBD9E6"/>
    <a:srgbClr val="DDBFD4"/>
    <a:srgbClr val="C18CB2"/>
    <a:srgbClr val="DAEA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1314" autoAdjust="0"/>
  </p:normalViewPr>
  <p:slideViewPr>
    <p:cSldViewPr showGuides="1">
      <p:cViewPr>
        <p:scale>
          <a:sx n="60" d="100"/>
          <a:sy n="60" d="100"/>
        </p:scale>
        <p:origin x="-80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6" tIns="49523" rIns="99046" bIns="49523" numCol="1" anchor="t" anchorCtr="0" compatLnSpc="1">
            <a:prstTxWarp prst="textNoShape">
              <a:avLst/>
            </a:prstTxWarp>
          </a:bodyPr>
          <a:lstStyle>
            <a:lvl1pPr defTabSz="990584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6" tIns="49523" rIns="99046" bIns="49523" numCol="1" anchor="t" anchorCtr="0" compatLnSpc="1">
            <a:prstTxWarp prst="textNoShape">
              <a:avLst/>
            </a:prstTxWarp>
          </a:bodyPr>
          <a:lstStyle>
            <a:lvl1pPr algn="r" defTabSz="990584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6" tIns="49523" rIns="99046" bIns="495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6" tIns="49523" rIns="99046" bIns="49523" numCol="1" anchor="b" anchorCtr="0" compatLnSpc="1">
            <a:prstTxWarp prst="textNoShape">
              <a:avLst/>
            </a:prstTxWarp>
          </a:bodyPr>
          <a:lstStyle>
            <a:lvl1pPr defTabSz="990584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6" tIns="49523" rIns="99046" bIns="49523" numCol="1" anchor="b" anchorCtr="0" compatLnSpc="1">
            <a:prstTxWarp prst="textNoShape">
              <a:avLst/>
            </a:prstTxWarp>
          </a:bodyPr>
          <a:lstStyle>
            <a:lvl1pPr algn="r" defTabSz="990584">
              <a:defRPr sz="1400"/>
            </a:lvl1pPr>
          </a:lstStyle>
          <a:p>
            <a:pPr>
              <a:defRPr/>
            </a:pPr>
            <a:fld id="{64CEF1C7-D536-48E8-AA0A-AF8A712778F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07281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044066:</a:t>
            </a:r>
          </a:p>
          <a:p>
            <a:r>
              <a:rPr lang="de-DE" dirty="0" smtClean="0"/>
              <a:t>0,048 m/s</a:t>
            </a:r>
          </a:p>
          <a:p>
            <a:r>
              <a:rPr lang="de-DE" dirty="0" err="1" smtClean="0"/>
              <a:t>eps</a:t>
            </a:r>
            <a:r>
              <a:rPr lang="de-DE" dirty="0" smtClean="0"/>
              <a:t>= 0,79, b/r=0,98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CEF1C7-D536-48E8-AA0A-AF8A712778F0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0042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092118:</a:t>
            </a:r>
          </a:p>
          <a:p>
            <a:r>
              <a:rPr lang="de-DE" dirty="0" smtClean="0"/>
              <a:t>0,029 m/s</a:t>
            </a:r>
          </a:p>
          <a:p>
            <a:r>
              <a:rPr lang="de-DE" dirty="0" err="1" smtClean="0"/>
              <a:t>eps</a:t>
            </a:r>
            <a:r>
              <a:rPr lang="de-DE" dirty="0" smtClean="0"/>
              <a:t>= 0,48, b/r=0,91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CEF1C7-D536-48E8-AA0A-AF8A712778F0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0042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092118:</a:t>
            </a:r>
          </a:p>
          <a:p>
            <a:r>
              <a:rPr lang="de-DE" dirty="0" smtClean="0"/>
              <a:t>0,029 m/s</a:t>
            </a:r>
          </a:p>
          <a:p>
            <a:r>
              <a:rPr lang="de-DE" dirty="0" err="1" smtClean="0"/>
              <a:t>eps</a:t>
            </a:r>
            <a:r>
              <a:rPr lang="de-DE" dirty="0" smtClean="0"/>
              <a:t>= 0,48, b/r=0,91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CEF1C7-D536-48E8-AA0A-AF8A712778F0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0042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0,015 m/s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CEF1C7-D536-48E8-AA0A-AF8A712778F0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8369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Geschwindigkeit in 2D i.A. sehr gut</a:t>
            </a:r>
            <a:r>
              <a:rPr lang="de-DE" baseline="0" dirty="0" smtClean="0"/>
              <a:t> -&gt;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CEF1C7-D536-48E8-AA0A-AF8A712778F0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6316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CEF1C7-D536-48E8-AA0A-AF8A712778F0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6316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1850" y="4356100"/>
            <a:ext cx="7772400" cy="8731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Mastertitelformat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0263" y="5499100"/>
            <a:ext cx="7747000" cy="3333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10740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09.09.2014 | R. Weidling | Three-dimensional collision analysis of millimeter-sized dust aggregates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9491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13538" y="111125"/>
            <a:ext cx="2093912" cy="57038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31800" y="111125"/>
            <a:ext cx="6129338" cy="570388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09.09.2014 | R. Weidling | Three-dimensional collision analysis of millimeter-sized dust aggregates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535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09.09.2014 | R. Weidling | Three-dimensional collision analysis of millimeter-sized dust aggregates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471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09.09.2014 | R. Weidling | Three-dimensional collision analysis of millimeter-sized dust aggregates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8078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1800" y="1042988"/>
            <a:ext cx="4111625" cy="477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95825" y="1042988"/>
            <a:ext cx="4111625" cy="477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09.09.2014 | R. Weidling | Three-dimensional collision analysis of millimeter-sized dust aggregates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471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09.09.2014 | R. Weidling | Three-dimensional collision analysis of millimeter-sized dust aggregates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5350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09.09.2014 | R. Weidling | Three-dimensional collision analysis of millimeter-sized dust aggregates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6330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09.09.2014 | R. Weidling | Three-dimensional collision analysis of millimeter-sized dust aggregates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0392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09.09.2014 | R. Weidling | Three-dimensional collision analysis of millimeter-sized dust aggregates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917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09.09.2014 | R. Weidling | Three-dimensional collision analysis of millimeter-sized dust aggregates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9820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863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de-DE" altLang="de-DE" smtClean="0">
              <a:solidFill>
                <a:schemeClr val="accent2"/>
              </a:solidFill>
            </a:endParaRPr>
          </a:p>
        </p:txBody>
      </p:sp>
      <p:sp>
        <p:nvSpPr>
          <p:cNvPr id="1027" name="Line 14"/>
          <p:cNvSpPr>
            <a:spLocks noChangeShapeType="1"/>
          </p:cNvSpPr>
          <p:nvPr userDrawn="1"/>
        </p:nvSpPr>
        <p:spPr bwMode="auto">
          <a:xfrm>
            <a:off x="0" y="6091238"/>
            <a:ext cx="670452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11125"/>
            <a:ext cx="83756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042988"/>
            <a:ext cx="837565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20863" y="6142038"/>
            <a:ext cx="4983162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r>
              <a:rPr lang="en-US" smtClean="0"/>
              <a:t>09.09.2014 | R. Weidling | Three-dimensional collision analysis of millimeter-sized dust aggregates</a:t>
            </a:r>
            <a:endParaRPr lang="de-DE"/>
          </a:p>
        </p:txBody>
      </p:sp>
      <p:pic>
        <p:nvPicPr>
          <p:cNvPr id="1031" name="Picture 20" descr="TUBS_CO_70vH_150dpi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5025"/>
            <a:ext cx="176212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MEDEA\Talks\IGEP-Logo_original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529" y="5859270"/>
            <a:ext cx="2412976" cy="76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0500" indent="-1889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361950" indent="-16986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542925" indent="-1793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742950" indent="-19843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1200150" indent="-198438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1657350" indent="-198438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114550" indent="-198438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2571750" indent="-198438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file:///D:\MEDEA\Talks\2014-09-PlanetFormation_Kiel\Bouncing_30fps.mpg" TargetMode="External"/><Relationship Id="rId1" Type="http://schemas.openxmlformats.org/officeDocument/2006/relationships/video" Target="NULL" TargetMode="Externa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MEDEA\Talks\2014-09-PlanetFormation_Kiel\Sticking_30fps_talk.mpg" TargetMode="External"/><Relationship Id="rId1" Type="http://schemas.microsoft.com/office/2007/relationships/media" Target="file:///D:\MEDEA\Talks\2014-09-PlanetFormation_Kiel\Sticking_30fps_talk.mpg" TargetMode="Externa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file:///D:\MEDEA\Talks\2014-09-PlanetFormation_Kiel\Dimer_30fps.mpg" TargetMode="External"/><Relationship Id="rId1" Type="http://schemas.openxmlformats.org/officeDocument/2006/relationships/video" Target="NULL" TargetMode="Externa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file:///E:\Talks\2014-09-PlanetFormation_Kiel\MEDEA2_experiment_150fps.mpg" TargetMode="External"/><Relationship Id="rId1" Type="http://schemas.openxmlformats.org/officeDocument/2006/relationships/video" Target="NULL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MEDEA\Talks\2014-09-PlanetFormation_Kiel\Deutliche_Kollision_15fps.mpg" TargetMode="External"/><Relationship Id="rId1" Type="http://schemas.microsoft.com/office/2007/relationships/media" Target="file:///D:\MEDEA\Talks\2014-09-PlanetFormation_Kiel\Deutliche_Kollision_15fps.mpg" TargetMode="Externa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file:///D:\MEDEA\Talks\2014-09-PlanetFormation_Kiel\Bouncing_30fps.mpg" TargetMode="External"/><Relationship Id="rId1" Type="http://schemas.openxmlformats.org/officeDocument/2006/relationships/video" Target="NULL" TargetMode="Externa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" t="41680" r="95" b="16454"/>
          <a:stretch/>
        </p:blipFill>
        <p:spPr bwMode="auto">
          <a:xfrm>
            <a:off x="277813" y="1133745"/>
            <a:ext cx="8599413" cy="3600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5787135" y="683695"/>
            <a:ext cx="3285027" cy="1015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74" name="Rectangle 17"/>
          <p:cNvSpPr>
            <a:spLocks noChangeArrowheads="1"/>
          </p:cNvSpPr>
          <p:nvPr/>
        </p:nvSpPr>
        <p:spPr bwMode="auto">
          <a:xfrm>
            <a:off x="287338" y="4103688"/>
            <a:ext cx="8589888" cy="219233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de-DE" altLang="de-DE" sz="1800"/>
              <a:t>   </a:t>
            </a:r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50825" y="4491000"/>
            <a:ext cx="8647113" cy="1638300"/>
          </a:xfrm>
        </p:spPr>
        <p:txBody>
          <a:bodyPr/>
          <a:lstStyle/>
          <a:p>
            <a:pPr algn="ctr" eaLnBrk="1" hangingPunct="1"/>
            <a:r>
              <a:rPr lang="de-DE" altLang="de-DE" sz="3200" dirty="0" smtClean="0"/>
              <a:t/>
            </a:r>
            <a:br>
              <a:rPr lang="de-DE" altLang="de-DE" sz="3200" dirty="0" smtClean="0"/>
            </a:br>
            <a:r>
              <a:rPr lang="de-DE" altLang="de-DE" sz="3200" dirty="0"/>
              <a:t/>
            </a:r>
            <a:br>
              <a:rPr lang="de-DE" altLang="de-DE" sz="3200" dirty="0"/>
            </a:br>
            <a:r>
              <a:rPr lang="de-DE" altLang="de-DE" sz="3200" dirty="0" smtClean="0"/>
              <a:t/>
            </a:r>
            <a:br>
              <a:rPr lang="de-DE" altLang="de-DE" sz="3200" dirty="0" smtClean="0"/>
            </a:br>
            <a:r>
              <a:rPr lang="en-US" sz="3200" dirty="0"/>
              <a:t>Three-dimensional collision analysis of millimeter-sized dust </a:t>
            </a:r>
            <a:r>
              <a:rPr lang="en-US" sz="3200" dirty="0" smtClean="0"/>
              <a:t>aggregates</a:t>
            </a:r>
            <a:br>
              <a:rPr lang="en-US" sz="3200" dirty="0" smtClean="0"/>
            </a:br>
            <a:r>
              <a:rPr lang="en-US" sz="1000" dirty="0"/>
              <a:t> </a:t>
            </a:r>
            <a:r>
              <a:rPr lang="de-DE" altLang="de-DE" sz="3200" dirty="0" smtClean="0"/>
              <a:t/>
            </a:r>
            <a:br>
              <a:rPr lang="de-DE" altLang="de-DE" sz="3200" dirty="0" smtClean="0"/>
            </a:br>
            <a:r>
              <a:rPr lang="de-DE" altLang="de-DE" sz="2000" b="0" dirty="0" err="1" smtClean="0"/>
              <a:t>R.Weidling</a:t>
            </a:r>
            <a:r>
              <a:rPr lang="de-DE" altLang="de-DE" sz="2000" b="0" dirty="0" smtClean="0"/>
              <a:t> </a:t>
            </a:r>
            <a:r>
              <a:rPr lang="de-DE" altLang="de-DE" sz="2000" b="0" dirty="0" err="1" smtClean="0"/>
              <a:t>and</a:t>
            </a:r>
            <a:r>
              <a:rPr lang="de-DE" altLang="de-DE" sz="2000" b="0" dirty="0" smtClean="0"/>
              <a:t> J. Blum, IGEP, TU Braunschweig</a:t>
            </a:r>
            <a:br>
              <a:rPr lang="de-DE" altLang="de-DE" sz="2000" b="0" dirty="0" smtClean="0"/>
            </a:br>
            <a:r>
              <a:rPr lang="de-DE" altLang="de-DE" sz="2000" b="0" dirty="0" smtClean="0"/>
              <a:t>r.weidling@tu-bs.de</a:t>
            </a:r>
          </a:p>
        </p:txBody>
      </p:sp>
      <p:pic>
        <p:nvPicPr>
          <p:cNvPr id="3076" name="Picture 13" descr="TUBS_CO_150d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1363"/>
            <a:ext cx="251777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18"/>
          <p:cNvSpPr>
            <a:spLocks noChangeArrowheads="1"/>
          </p:cNvSpPr>
          <p:nvPr/>
        </p:nvSpPr>
        <p:spPr bwMode="auto">
          <a:xfrm>
            <a:off x="287338" y="6297613"/>
            <a:ext cx="8583612" cy="287337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altLang="de-DE" sz="1800"/>
          </a:p>
        </p:txBody>
      </p:sp>
      <p:pic>
        <p:nvPicPr>
          <p:cNvPr id="1026" name="Picture 2" descr="D:\MEDEA\Talks\IGEP-Logo_origin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145" y="683695"/>
            <a:ext cx="3195017" cy="101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- </a:t>
            </a:r>
            <a:r>
              <a:rPr lang="de-DE" dirty="0" err="1" smtClean="0"/>
              <a:t>Bouncing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09.09.2014 | R. Weidling | Three-dimensional collision analysis of millimeter-sized dust aggregates</a:t>
            </a:r>
            <a:endParaRPr lang="de-DE"/>
          </a:p>
        </p:txBody>
      </p:sp>
      <p:pic>
        <p:nvPicPr>
          <p:cNvPr id="5" name="Bouncing_30fps.mpg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>
                  <p14:trim st="200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034872"/>
            <a:ext cx="9143999" cy="572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8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- </a:t>
            </a:r>
            <a:r>
              <a:rPr lang="de-DE" dirty="0" err="1" smtClean="0"/>
              <a:t>Sticking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09.09.2014 | R. Weidling | Three-dimensional collision analysis of millimeter-sized dust aggregates</a:t>
            </a:r>
            <a:endParaRPr lang="de-DE"/>
          </a:p>
        </p:txBody>
      </p:sp>
      <p:pic>
        <p:nvPicPr>
          <p:cNvPr id="5" name="Sticking_30fps_talk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7125" y="1268760"/>
            <a:ext cx="9181020" cy="459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3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/>
              <a:t> </a:t>
            </a:r>
            <a:r>
              <a:rPr lang="de-DE" dirty="0" smtClean="0"/>
              <a:t>– Monomer </a:t>
            </a:r>
            <a:r>
              <a:rPr lang="de-DE" dirty="0" err="1" smtClean="0"/>
              <a:t>vs</a:t>
            </a:r>
            <a:r>
              <a:rPr lang="de-DE" dirty="0" smtClean="0"/>
              <a:t> Dimer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09.09.2014 | R. Weidling | Three-dimensional collision analysis of millimeter-sized dust aggregates</a:t>
            </a:r>
            <a:endParaRPr lang="de-DE"/>
          </a:p>
        </p:txBody>
      </p:sp>
      <p:pic>
        <p:nvPicPr>
          <p:cNvPr id="6" name="Dimer_30fps.mpg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>
                  <p14:trim st="2071.75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30710" y="863714"/>
            <a:ext cx="6075675" cy="607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/>
          <p:nvPr/>
        </p:nvSpPr>
        <p:spPr>
          <a:xfrm>
            <a:off x="1905000" y="904875"/>
            <a:ext cx="5962650" cy="4343400"/>
          </a:xfrm>
          <a:custGeom>
            <a:avLst/>
            <a:gdLst>
              <a:gd name="connsiteX0" fmla="*/ 0 w 5962650"/>
              <a:gd name="connsiteY0" fmla="*/ 1428750 h 4343400"/>
              <a:gd name="connsiteX1" fmla="*/ 0 w 5962650"/>
              <a:gd name="connsiteY1" fmla="*/ 1428750 h 4343400"/>
              <a:gd name="connsiteX2" fmla="*/ 0 w 5962650"/>
              <a:gd name="connsiteY2" fmla="*/ 1323975 h 4343400"/>
              <a:gd name="connsiteX3" fmla="*/ 9525 w 5962650"/>
              <a:gd name="connsiteY3" fmla="*/ 9525 h 4343400"/>
              <a:gd name="connsiteX4" fmla="*/ 5953125 w 5962650"/>
              <a:gd name="connsiteY4" fmla="*/ 0 h 4343400"/>
              <a:gd name="connsiteX5" fmla="*/ 5962650 w 5962650"/>
              <a:gd name="connsiteY5" fmla="*/ 4343400 h 4343400"/>
              <a:gd name="connsiteX6" fmla="*/ 3905250 w 5962650"/>
              <a:gd name="connsiteY6" fmla="*/ 4333875 h 4343400"/>
              <a:gd name="connsiteX7" fmla="*/ 0 w 5962650"/>
              <a:gd name="connsiteY7" fmla="*/ 142875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2650" h="4343400">
                <a:moveTo>
                  <a:pt x="0" y="1428750"/>
                </a:moveTo>
                <a:lnTo>
                  <a:pt x="0" y="1428750"/>
                </a:lnTo>
                <a:lnTo>
                  <a:pt x="0" y="1323975"/>
                </a:lnTo>
                <a:lnTo>
                  <a:pt x="9525" y="9525"/>
                </a:lnTo>
                <a:lnTo>
                  <a:pt x="5953125" y="0"/>
                </a:lnTo>
                <a:lnTo>
                  <a:pt x="5962650" y="4343400"/>
                </a:lnTo>
                <a:lnTo>
                  <a:pt x="3905250" y="4333875"/>
                </a:lnTo>
                <a:lnTo>
                  <a:pt x="0" y="142875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Update: </a:t>
            </a:r>
            <a:r>
              <a:rPr lang="de-DE" dirty="0" err="1" smtClean="0"/>
              <a:t>Collision</a:t>
            </a:r>
            <a:r>
              <a:rPr lang="de-DE" dirty="0" smtClean="0"/>
              <a:t> Model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09.09.2014 | R. Weidling | Three-dimensional collision analysis of millimeter-sized dust aggregates</a:t>
            </a:r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2096725" y="1197800"/>
            <a:ext cx="1980220" cy="90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reihandform 8"/>
          <p:cNvSpPr/>
          <p:nvPr/>
        </p:nvSpPr>
        <p:spPr>
          <a:xfrm>
            <a:off x="1914525" y="2333625"/>
            <a:ext cx="3905250" cy="2943225"/>
          </a:xfrm>
          <a:custGeom>
            <a:avLst/>
            <a:gdLst>
              <a:gd name="connsiteX0" fmla="*/ 9525 w 3905250"/>
              <a:gd name="connsiteY0" fmla="*/ 2924175 h 2943225"/>
              <a:gd name="connsiteX1" fmla="*/ 0 w 3905250"/>
              <a:gd name="connsiteY1" fmla="*/ 0 h 2943225"/>
              <a:gd name="connsiteX2" fmla="*/ 3905250 w 3905250"/>
              <a:gd name="connsiteY2" fmla="*/ 2943225 h 2943225"/>
              <a:gd name="connsiteX3" fmla="*/ 9525 w 3905250"/>
              <a:gd name="connsiteY3" fmla="*/ 2924175 h 294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5250" h="2943225">
                <a:moveTo>
                  <a:pt x="9525" y="2924175"/>
                </a:moveTo>
                <a:lnTo>
                  <a:pt x="0" y="0"/>
                </a:lnTo>
                <a:lnTo>
                  <a:pt x="3905250" y="2943225"/>
                </a:lnTo>
                <a:lnTo>
                  <a:pt x="9525" y="2924175"/>
                </a:lnTo>
                <a:close/>
              </a:path>
            </a:pathLst>
          </a:custGeom>
          <a:gradFill flip="none" rotWithShape="1">
            <a:gsLst>
              <a:gs pos="52000">
                <a:srgbClr val="FFFF00">
                  <a:alpha val="50000"/>
                </a:srgbClr>
              </a:gs>
              <a:gs pos="85000">
                <a:schemeClr val="accent1">
                  <a:tint val="44500"/>
                  <a:satMod val="160000"/>
                  <a:alpha val="77000"/>
                </a:schemeClr>
              </a:gs>
              <a:gs pos="100000">
                <a:srgbClr val="00B050">
                  <a:alpha val="56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75" y="754420"/>
            <a:ext cx="7172883" cy="537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llipse 9"/>
          <p:cNvSpPr/>
          <p:nvPr/>
        </p:nvSpPr>
        <p:spPr>
          <a:xfrm>
            <a:off x="5382090" y="2970368"/>
            <a:ext cx="1665185" cy="728662"/>
          </a:xfrm>
          <a:prstGeom prst="ellipse">
            <a:avLst/>
          </a:prstGeom>
          <a:noFill/>
          <a:ln w="444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557370" y="5627276"/>
            <a:ext cx="20617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based</a:t>
            </a:r>
            <a:r>
              <a:rPr lang="de-DE" sz="1200" dirty="0" smtClean="0"/>
              <a:t> on </a:t>
            </a:r>
            <a:r>
              <a:rPr lang="de-DE" sz="1200" dirty="0" err="1" smtClean="0"/>
              <a:t>Kothe</a:t>
            </a:r>
            <a:r>
              <a:rPr lang="de-DE" sz="1200" dirty="0" smtClean="0"/>
              <a:t> et al., 2013</a:t>
            </a:r>
            <a:endParaRPr lang="de-DE" sz="1200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1914525" y="2333625"/>
            <a:ext cx="3905250" cy="29432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1918859" y="4391441"/>
            <a:ext cx="1127305" cy="85774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72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err="1" smtClean="0"/>
              <a:t>Results</a:t>
            </a:r>
            <a:r>
              <a:rPr lang="de-DE" sz="2400" dirty="0" smtClean="0"/>
              <a:t>: </a:t>
            </a:r>
            <a:r>
              <a:rPr lang="de-DE" sz="2400" dirty="0"/>
              <a:t>3D vs. </a:t>
            </a:r>
            <a:r>
              <a:rPr lang="de-DE" sz="2400" dirty="0" smtClean="0"/>
              <a:t>2D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09.09.2014 | R. Weidling | Three-dimensional collision analysis of millimeter-sized dust aggregates</a:t>
            </a:r>
            <a:endParaRPr lang="de-D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20" y="532250"/>
            <a:ext cx="7391960" cy="570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10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err="1" smtClean="0"/>
              <a:t>Results</a:t>
            </a:r>
            <a:r>
              <a:rPr lang="de-DE" sz="2400" dirty="0" smtClean="0"/>
              <a:t>: </a:t>
            </a:r>
            <a:r>
              <a:rPr lang="de-DE" sz="2400" dirty="0"/>
              <a:t>3D vs. </a:t>
            </a:r>
            <a:r>
              <a:rPr lang="de-DE" sz="2400" dirty="0" smtClean="0"/>
              <a:t>2D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09.09.2014 | R. Weidling | Three-dimensional collision analysis of millimeter-sized dust aggregates</a:t>
            </a:r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00" y="532800"/>
            <a:ext cx="7415594" cy="572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8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09.09.2014 | R. Weidling | Three-dimensional collision analysis of millimeter-sized dust aggregates</a:t>
            </a:r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00" y="532800"/>
            <a:ext cx="7415594" cy="572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31800" y="111125"/>
            <a:ext cx="8375650" cy="708025"/>
          </a:xfrm>
        </p:spPr>
        <p:txBody>
          <a:bodyPr/>
          <a:lstStyle/>
          <a:p>
            <a:r>
              <a:rPr lang="de-DE" sz="2400" dirty="0" err="1" smtClean="0"/>
              <a:t>Results</a:t>
            </a:r>
            <a:r>
              <a:rPr lang="de-DE" sz="2400" dirty="0" smtClean="0"/>
              <a:t>: </a:t>
            </a:r>
            <a:r>
              <a:rPr lang="de-DE" sz="2400" dirty="0"/>
              <a:t>3D vs. 2D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562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err="1" smtClean="0"/>
              <a:t>Results</a:t>
            </a:r>
            <a:r>
              <a:rPr lang="de-DE" sz="2400" dirty="0" smtClean="0"/>
              <a:t>: </a:t>
            </a:r>
            <a:r>
              <a:rPr lang="de-DE" sz="2400" dirty="0"/>
              <a:t>3D vs. 2D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09.09.2014 | R. Weidling | Three-dimensional collision analysis of millimeter-sized dust aggregates</a:t>
            </a:r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00" y="532800"/>
            <a:ext cx="7415594" cy="572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97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09.09.2014 | R. Weidling | Three-dimensional collision analysis of millimeter-sized dust aggregates</a:t>
            </a:r>
            <a:endParaRPr lang="de-DE"/>
          </a:p>
        </p:txBody>
      </p:sp>
      <p:sp>
        <p:nvSpPr>
          <p:cNvPr id="5" name="Inhaltsplatzhalter 1"/>
          <p:cNvSpPr txBox="1">
            <a:spLocks/>
          </p:cNvSpPr>
          <p:nvPr/>
        </p:nvSpPr>
        <p:spPr bwMode="auto">
          <a:xfrm>
            <a:off x="431540" y="1042987"/>
            <a:ext cx="846094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050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361950" indent="-16986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54292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742950" indent="-1984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1200150" indent="-198438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657350" indent="-198438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114550" indent="-198438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571750" indent="-198438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de-DE" sz="2400" kern="0" dirty="0" smtClean="0"/>
              <a:t>2D </a:t>
            </a:r>
            <a:r>
              <a:rPr lang="de-DE" sz="2400" kern="0" dirty="0" err="1" smtClean="0"/>
              <a:t>velocity</a:t>
            </a:r>
            <a:r>
              <a:rPr lang="de-DE" sz="2400" kern="0" dirty="0" smtClean="0"/>
              <a:t> </a:t>
            </a:r>
            <a:r>
              <a:rPr lang="de-DE" sz="2400" kern="0" dirty="0" err="1" smtClean="0"/>
              <a:t>analysis</a:t>
            </a:r>
            <a:r>
              <a:rPr lang="de-DE" sz="2400" kern="0" dirty="0" smtClean="0"/>
              <a:t> </a:t>
            </a:r>
            <a:r>
              <a:rPr lang="de-DE" sz="2400" kern="0" dirty="0" err="1" smtClean="0"/>
              <a:t>sufficient</a:t>
            </a:r>
            <a:r>
              <a:rPr lang="de-DE" sz="2400" kern="0" dirty="0" smtClean="0"/>
              <a:t> (in MEDEA-type </a:t>
            </a:r>
            <a:r>
              <a:rPr lang="de-DE" sz="2400" kern="0" dirty="0" err="1" smtClean="0"/>
              <a:t>experiments</a:t>
            </a:r>
            <a:r>
              <a:rPr lang="de-DE" sz="2400" kern="0" dirty="0" smtClean="0"/>
              <a:t>)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de-DE" sz="2400" kern="0" dirty="0" err="1" smtClean="0"/>
              <a:t>coefficients</a:t>
            </a:r>
            <a:r>
              <a:rPr lang="de-DE" sz="2400" kern="0" dirty="0" smtClean="0"/>
              <a:t> </a:t>
            </a:r>
            <a:r>
              <a:rPr lang="de-DE" sz="2400" kern="0" dirty="0" err="1" smtClean="0"/>
              <a:t>of</a:t>
            </a:r>
            <a:r>
              <a:rPr lang="de-DE" sz="2400" kern="0" dirty="0" smtClean="0"/>
              <a:t> </a:t>
            </a:r>
            <a:r>
              <a:rPr lang="de-DE" sz="2400" kern="0" dirty="0" err="1" smtClean="0"/>
              <a:t>restitution</a:t>
            </a:r>
            <a:r>
              <a:rPr lang="de-DE" sz="2400" kern="0" dirty="0" smtClean="0"/>
              <a:t> in 2D </a:t>
            </a:r>
            <a:r>
              <a:rPr lang="de-DE" sz="2400" kern="0" dirty="0" err="1" smtClean="0"/>
              <a:t>with</a:t>
            </a:r>
            <a:r>
              <a:rPr lang="de-DE" sz="2400" kern="0" dirty="0" smtClean="0"/>
              <a:t> </a:t>
            </a:r>
            <a:r>
              <a:rPr lang="de-DE" sz="2400" kern="0" dirty="0" err="1" smtClean="0"/>
              <a:t>statistical</a:t>
            </a:r>
            <a:r>
              <a:rPr lang="de-DE" sz="2400" kern="0" dirty="0" smtClean="0"/>
              <a:t> </a:t>
            </a:r>
            <a:r>
              <a:rPr lang="de-DE" sz="2400" kern="0" dirty="0" err="1" smtClean="0"/>
              <a:t>value</a:t>
            </a:r>
            <a:endParaRPr lang="de-DE" sz="2400" kern="0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de-DE" sz="2400" kern="0" dirty="0" smtClean="0"/>
              <a:t>3D </a:t>
            </a:r>
            <a:r>
              <a:rPr lang="de-DE" sz="2400" kern="0" dirty="0" err="1" smtClean="0"/>
              <a:t>analysis</a:t>
            </a:r>
            <a:r>
              <a:rPr lang="de-DE" sz="2400" kern="0" dirty="0" smtClean="0"/>
              <a:t> </a:t>
            </a:r>
            <a:r>
              <a:rPr lang="de-DE" sz="2400" kern="0" dirty="0" err="1" smtClean="0"/>
              <a:t>mandatory</a:t>
            </a:r>
            <a:r>
              <a:rPr lang="de-DE" sz="2400" kern="0" dirty="0" smtClean="0"/>
              <a:t> </a:t>
            </a:r>
            <a:r>
              <a:rPr lang="de-DE" sz="2400" kern="0" dirty="0" err="1" smtClean="0"/>
              <a:t>for</a:t>
            </a:r>
            <a:r>
              <a:rPr lang="de-DE" sz="2400" kern="0" dirty="0" smtClean="0"/>
              <a:t> </a:t>
            </a:r>
            <a:r>
              <a:rPr lang="de-DE" sz="2400" kern="0" dirty="0" err="1" smtClean="0"/>
              <a:t>collision</a:t>
            </a:r>
            <a:r>
              <a:rPr lang="de-DE" sz="2400" kern="0" dirty="0" smtClean="0"/>
              <a:t> </a:t>
            </a:r>
            <a:r>
              <a:rPr lang="de-DE" sz="2400" kern="0" dirty="0" err="1" smtClean="0"/>
              <a:t>parameter</a:t>
            </a:r>
            <a:endParaRPr lang="de-DE" sz="2400" kern="0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de-DE" sz="2400" kern="0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de-DE" sz="2400" kern="0" dirty="0" err="1"/>
              <a:t>c</a:t>
            </a:r>
            <a:r>
              <a:rPr lang="de-DE" sz="2400" kern="0" dirty="0" err="1" smtClean="0"/>
              <a:t>ollision</a:t>
            </a:r>
            <a:r>
              <a:rPr lang="de-DE" sz="2400" kern="0" dirty="0" smtClean="0"/>
              <a:t> </a:t>
            </a:r>
            <a:r>
              <a:rPr lang="de-DE" sz="2400" kern="0" dirty="0" err="1" smtClean="0"/>
              <a:t>model</a:t>
            </a:r>
            <a:r>
              <a:rPr lang="de-DE" sz="2400" kern="0" dirty="0" smtClean="0"/>
              <a:t> </a:t>
            </a:r>
            <a:r>
              <a:rPr lang="de-DE" sz="2400" kern="0" dirty="0" err="1" smtClean="0"/>
              <a:t>needs</a:t>
            </a:r>
            <a:r>
              <a:rPr lang="de-DE" sz="2400" kern="0" dirty="0" smtClean="0"/>
              <a:t> </a:t>
            </a:r>
            <a:r>
              <a:rPr lang="de-DE" sz="2400" kern="0" dirty="0" err="1" smtClean="0"/>
              <a:t>further</a:t>
            </a:r>
            <a:r>
              <a:rPr lang="de-DE" sz="2400" kern="0" dirty="0" smtClean="0"/>
              <a:t> </a:t>
            </a:r>
            <a:r>
              <a:rPr lang="de-DE" sz="2400" kern="0" dirty="0" err="1" smtClean="0"/>
              <a:t>refinement</a:t>
            </a:r>
            <a:endParaRPr lang="de-DE" sz="2400" kern="0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de-DE" sz="2400" kern="0" dirty="0" smtClean="0"/>
              <a:t>„lucky </a:t>
            </a:r>
            <a:r>
              <a:rPr lang="de-DE" sz="2400" kern="0" dirty="0" err="1" smtClean="0"/>
              <a:t>winners</a:t>
            </a:r>
            <a:r>
              <a:rPr lang="de-DE" sz="2400" kern="0" dirty="0" smtClean="0"/>
              <a:t>“ </a:t>
            </a:r>
            <a:r>
              <a:rPr lang="de-DE" sz="2400" kern="0" dirty="0" err="1" smtClean="0"/>
              <a:t>can</a:t>
            </a:r>
            <a:r>
              <a:rPr lang="de-DE" sz="2400" kern="0" dirty="0" smtClean="0"/>
              <a:t> </a:t>
            </a:r>
            <a:r>
              <a:rPr lang="de-DE" sz="2400" kern="0" dirty="0" err="1" smtClean="0"/>
              <a:t>survive</a:t>
            </a:r>
            <a:r>
              <a:rPr lang="de-DE" sz="2400" kern="0" dirty="0" smtClean="0"/>
              <a:t> </a:t>
            </a:r>
            <a:r>
              <a:rPr lang="de-DE" sz="2400" kern="0" dirty="0" err="1" smtClean="0"/>
              <a:t>further</a:t>
            </a:r>
            <a:r>
              <a:rPr lang="de-DE" sz="2400" kern="0" dirty="0" smtClean="0"/>
              <a:t> </a:t>
            </a:r>
            <a:r>
              <a:rPr lang="de-DE" sz="2400" kern="0" dirty="0" err="1" smtClean="0"/>
              <a:t>collisions</a:t>
            </a:r>
            <a:endParaRPr lang="de-DE" sz="2400" kern="0" dirty="0" smtClean="0"/>
          </a:p>
        </p:txBody>
      </p:sp>
    </p:spTree>
    <p:extLst>
      <p:ext uri="{BB962C8B-B14F-4D97-AF65-F5344CB8AC3E}">
        <p14:creationId xmlns:p14="http://schemas.microsoft.com/office/powerpoint/2010/main" val="251166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09.09.2014 | R. Weidling | Three-dimensional collision analysis of millimeter-sized dust aggregates</a:t>
            </a:r>
            <a:endParaRPr lang="de-DE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88" y="998730"/>
            <a:ext cx="6189662" cy="44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790084" y="2703810"/>
            <a:ext cx="13805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sz="2400" b="1" dirty="0" smtClean="0">
                <a:latin typeface="Arial" charset="0"/>
                <a:cs typeface="Arial" charset="0"/>
              </a:rPr>
              <a:t>Sticking</a:t>
            </a:r>
            <a:endParaRPr lang="en-US" sz="2400" b="1" dirty="0">
              <a:latin typeface="Arial" charset="0"/>
              <a:cs typeface="Arial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474531" y="1302150"/>
            <a:ext cx="16017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sz="2400" b="1" dirty="0" smtClean="0">
                <a:latin typeface="Arial" charset="0"/>
                <a:cs typeface="Arial" charset="0"/>
              </a:rPr>
              <a:t>Bouncing</a:t>
            </a:r>
            <a:endParaRPr lang="en-US" sz="2400" b="1" dirty="0">
              <a:latin typeface="Arial" charset="0"/>
              <a:cs typeface="Arial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 rot="5400000">
            <a:off x="7513736" y="3270424"/>
            <a:ext cx="2300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Arial" charset="0"/>
                <a:cs typeface="Arial" charset="0"/>
              </a:rPr>
              <a:t>Fragmentation</a:t>
            </a: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7272300" y="5479780"/>
            <a:ext cx="16081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000" dirty="0" smtClean="0">
                <a:latin typeface="+mn-lt"/>
              </a:rPr>
              <a:t>after </a:t>
            </a:r>
            <a:r>
              <a:rPr lang="en-US" sz="1000" dirty="0" err="1" smtClean="0">
                <a:latin typeface="+mn-lt"/>
              </a:rPr>
              <a:t>Güttler</a:t>
            </a:r>
            <a:r>
              <a:rPr lang="en-US" sz="1000" dirty="0" smtClean="0">
                <a:latin typeface="+mn-lt"/>
              </a:rPr>
              <a:t> et al., 2010</a:t>
            </a: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506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09.09.2014 | R. Weidling | Three-dimensional collision analysis of millimeter-sized dust aggregates</a:t>
            </a:r>
            <a:endParaRPr lang="de-DE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88" y="998730"/>
            <a:ext cx="6189662" cy="44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Inhaltsplatzhalter 1"/>
          <p:cNvSpPr>
            <a:spLocks noGrp="1"/>
          </p:cNvSpPr>
          <p:nvPr>
            <p:ph idx="1"/>
          </p:nvPr>
        </p:nvSpPr>
        <p:spPr>
          <a:xfrm>
            <a:off x="341530" y="1042987"/>
            <a:ext cx="2504858" cy="477202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de-DE" sz="2400" dirty="0" err="1" smtClean="0"/>
              <a:t>no</a:t>
            </a:r>
            <a:r>
              <a:rPr lang="de-DE" sz="2400" dirty="0" smtClean="0"/>
              <a:t> </a:t>
            </a:r>
            <a:r>
              <a:rPr lang="de-DE" sz="2400" dirty="0" err="1" smtClean="0"/>
              <a:t>experiments</a:t>
            </a:r>
            <a:r>
              <a:rPr lang="de-DE" sz="2400" dirty="0" smtClean="0"/>
              <a:t> at </a:t>
            </a:r>
            <a:r>
              <a:rPr lang="de-DE" sz="2400" dirty="0" err="1" smtClean="0"/>
              <a:t>transition</a:t>
            </a:r>
            <a:r>
              <a:rPr lang="de-DE" sz="2400" dirty="0" smtClean="0"/>
              <a:t> </a:t>
            </a:r>
            <a:r>
              <a:rPr lang="de-DE" sz="2400" dirty="0" err="1" smtClean="0"/>
              <a:t>sticking</a:t>
            </a:r>
            <a:r>
              <a:rPr lang="de-DE" sz="2400" dirty="0" smtClean="0"/>
              <a:t> - </a:t>
            </a:r>
            <a:r>
              <a:rPr lang="de-DE" sz="2400" dirty="0" err="1" smtClean="0"/>
              <a:t>bouncing</a:t>
            </a:r>
            <a:r>
              <a:rPr lang="de-DE" sz="2400" dirty="0" smtClean="0"/>
              <a:t> at </a:t>
            </a:r>
            <a:r>
              <a:rPr lang="de-DE" sz="2400" dirty="0" err="1" smtClean="0"/>
              <a:t>that</a:t>
            </a:r>
            <a:r>
              <a:rPr lang="de-DE" sz="2400" dirty="0" smtClean="0"/>
              <a:t> time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de-DE" sz="2400" dirty="0" err="1" smtClean="0"/>
              <a:t>transition</a:t>
            </a:r>
            <a:r>
              <a:rPr lang="de-DE" sz="2400" dirty="0" smtClean="0"/>
              <a:t> </a:t>
            </a:r>
            <a:r>
              <a:rPr lang="de-DE" sz="2400" dirty="0" err="1" smtClean="0"/>
              <a:t>derived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400" dirty="0" err="1" smtClean="0"/>
              <a:t>theory</a:t>
            </a:r>
            <a:endParaRPr lang="de-DE" sz="2400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de-DE" sz="2400" dirty="0" smtClean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790084" y="2703810"/>
            <a:ext cx="13805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sz="2400" b="1" dirty="0" smtClean="0">
                <a:latin typeface="Arial" charset="0"/>
                <a:cs typeface="Arial" charset="0"/>
              </a:rPr>
              <a:t>Sticking</a:t>
            </a:r>
            <a:endParaRPr lang="en-US" sz="2400" b="1" dirty="0">
              <a:latin typeface="Arial" charset="0"/>
              <a:cs typeface="Arial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474531" y="1302150"/>
            <a:ext cx="16017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sz="2400" b="1" dirty="0" smtClean="0">
                <a:latin typeface="Arial" charset="0"/>
                <a:cs typeface="Arial" charset="0"/>
              </a:rPr>
              <a:t>Bouncing</a:t>
            </a:r>
            <a:endParaRPr lang="en-US" sz="2400" b="1" dirty="0">
              <a:latin typeface="Arial" charset="0"/>
              <a:cs typeface="Arial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 rot="5400000">
            <a:off x="7513736" y="3270424"/>
            <a:ext cx="2300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Arial" charset="0"/>
                <a:cs typeface="Arial" charset="0"/>
              </a:rPr>
              <a:t>Fragmentation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292080" y="2393885"/>
            <a:ext cx="1575175" cy="422975"/>
          </a:xfrm>
          <a:prstGeom prst="rect">
            <a:avLst/>
          </a:prstGeom>
          <a:noFill/>
          <a:ln w="63500" algn="ctr">
            <a:solidFill>
              <a:schemeClr val="bg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de-DE"/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7272300" y="5479780"/>
            <a:ext cx="16081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000" dirty="0" smtClean="0">
                <a:latin typeface="+mn-lt"/>
              </a:rPr>
              <a:t>after </a:t>
            </a:r>
            <a:r>
              <a:rPr lang="en-US" sz="1000" dirty="0" err="1" smtClean="0">
                <a:latin typeface="+mn-lt"/>
              </a:rPr>
              <a:t>Güttler</a:t>
            </a:r>
            <a:r>
              <a:rPr lang="en-US" sz="1000" dirty="0" smtClean="0">
                <a:latin typeface="+mn-lt"/>
              </a:rPr>
              <a:t> et al., 2010</a:t>
            </a: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480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MEDEA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09.09.2014 | R. Weidling | Three-dimensional collision analysis of millimeter-sized dust aggregates</a:t>
            </a:r>
            <a:endParaRPr lang="de-DE"/>
          </a:p>
        </p:txBody>
      </p:sp>
      <p:pic>
        <p:nvPicPr>
          <p:cNvPr id="5" name="Picture 3" descr="skizze_shak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4"/>
          <a:stretch>
            <a:fillRect/>
          </a:stretch>
        </p:blipFill>
        <p:spPr bwMode="auto">
          <a:xfrm flipH="1">
            <a:off x="1691680" y="773705"/>
            <a:ext cx="2880320" cy="5464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skizze_top_prism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045" y="550164"/>
            <a:ext cx="3150350" cy="553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517105" y="1032120"/>
            <a:ext cx="17251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2400" dirty="0" smtClean="0">
                <a:latin typeface="Arial" charset="0"/>
                <a:cs typeface="Arial" charset="0"/>
              </a:rPr>
              <a:t>LED arrays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7452320" y="1133745"/>
            <a:ext cx="12971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2400" dirty="0" smtClean="0">
                <a:latin typeface="Arial" charset="0"/>
                <a:cs typeface="Arial" charset="0"/>
              </a:rPr>
              <a:t>shaker</a:t>
            </a:r>
          </a:p>
          <a:p>
            <a:pPr eaLnBrk="1" hangingPunct="1"/>
            <a:r>
              <a:rPr lang="en-US" sz="2400" dirty="0" smtClean="0">
                <a:latin typeface="Arial" charset="0"/>
                <a:cs typeface="Arial" charset="0"/>
              </a:rPr>
              <a:t>platform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7452320" y="2348880"/>
            <a:ext cx="13837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2400" dirty="0" smtClean="0">
                <a:latin typeface="Arial" charset="0"/>
                <a:cs typeface="Arial" charset="0"/>
              </a:rPr>
              <a:t>vacuum</a:t>
            </a:r>
          </a:p>
          <a:p>
            <a:pPr eaLnBrk="1" hangingPunct="1"/>
            <a:r>
              <a:rPr lang="en-US" sz="2400" dirty="0" smtClean="0">
                <a:latin typeface="Arial" charset="0"/>
                <a:cs typeface="Arial" charset="0"/>
              </a:rPr>
              <a:t>chamber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7137285" y="3654025"/>
            <a:ext cx="9380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2400" dirty="0" smtClean="0">
                <a:latin typeface="Arial" charset="0"/>
                <a:cs typeface="Arial" charset="0"/>
              </a:rPr>
              <a:t>prism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7002270" y="5004175"/>
            <a:ext cx="182460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en-US" sz="2400" dirty="0" smtClean="0">
                <a:latin typeface="Arial" charset="0"/>
                <a:cs typeface="Arial" charset="0"/>
              </a:rPr>
              <a:t>high-speed</a:t>
            </a:r>
          </a:p>
          <a:p>
            <a:pPr eaLnBrk="1" hangingPunct="1"/>
            <a:r>
              <a:rPr lang="en-US" sz="2400" dirty="0" smtClean="0">
                <a:latin typeface="Arial" charset="0"/>
                <a:cs typeface="Arial" charset="0"/>
              </a:rPr>
              <a:t>camera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601670" y="942110"/>
            <a:ext cx="1213794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2400" dirty="0" smtClean="0">
                <a:latin typeface="Arial" charset="0"/>
                <a:cs typeface="Arial" charset="0"/>
              </a:rPr>
              <a:t>bellows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963533" y="1909620"/>
            <a:ext cx="1898277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2400" dirty="0" smtClean="0">
                <a:latin typeface="Arial" charset="0"/>
                <a:cs typeface="Arial" charset="0"/>
              </a:rPr>
              <a:t>upper flange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947503" y="2679385"/>
            <a:ext cx="2068195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en-US" sz="2400" dirty="0" smtClean="0">
                <a:latin typeface="Arial" charset="0"/>
                <a:cs typeface="Arial" charset="0"/>
              </a:rPr>
              <a:t>glass vacuum</a:t>
            </a:r>
          </a:p>
          <a:p>
            <a:pPr algn="r" eaLnBrk="1" hangingPunct="1"/>
            <a:r>
              <a:rPr lang="en-US" sz="2400" dirty="0" smtClean="0">
                <a:latin typeface="Arial" charset="0"/>
                <a:cs typeface="Arial" charset="0"/>
              </a:rPr>
              <a:t>chamber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019115" y="3642410"/>
            <a:ext cx="184698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2400" dirty="0" smtClean="0">
                <a:latin typeface="Arial" charset="0"/>
                <a:cs typeface="Arial" charset="0"/>
              </a:rPr>
              <a:t>lower flange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54768" y="4314800"/>
            <a:ext cx="2307042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2400" dirty="0" smtClean="0">
                <a:latin typeface="Arial" charset="0"/>
                <a:cs typeface="Arial" charset="0"/>
              </a:rPr>
              <a:t>shaker platform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21550" y="4959170"/>
            <a:ext cx="2308645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en-US" sz="2400" dirty="0" smtClean="0">
                <a:latin typeface="Arial" charset="0"/>
                <a:cs typeface="Arial" charset="0"/>
              </a:rPr>
              <a:t>motorized</a:t>
            </a:r>
          </a:p>
          <a:p>
            <a:pPr algn="r" eaLnBrk="1" hangingPunct="1"/>
            <a:r>
              <a:rPr lang="en-US" sz="2400" dirty="0" err="1" smtClean="0">
                <a:latin typeface="Arial" charset="0"/>
                <a:cs typeface="Arial" charset="0"/>
              </a:rPr>
              <a:t>excentric</a:t>
            </a:r>
            <a:r>
              <a:rPr lang="en-US" sz="2400" dirty="0" smtClean="0">
                <a:latin typeface="Arial" charset="0"/>
                <a:cs typeface="Arial" charset="0"/>
              </a:rPr>
              <a:t> wheel</a:t>
            </a:r>
            <a:endParaRPr lang="en-US" sz="24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19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MEDEA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09.09.2014 | R. Weidling | Three-dimensional collision analysis of millimeter-sized dust aggregates</a:t>
            </a:r>
            <a:endParaRPr lang="de-D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58" y="908720"/>
            <a:ext cx="714374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85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Experiment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09.09.2014 | R. Weidling | Three-dimensional collision analysis of millimeter-sized dust aggregates</a:t>
            </a:r>
            <a:endParaRPr lang="de-DE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6262107" y="998730"/>
            <a:ext cx="2722562" cy="2016125"/>
            <a:chOff x="4127" y="981"/>
            <a:chExt cx="1715" cy="1270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4127" y="981"/>
              <a:ext cx="1633" cy="1270"/>
              <a:chOff x="884" y="1888"/>
              <a:chExt cx="2540" cy="1724"/>
            </a:xfrm>
          </p:grpSpPr>
          <p:pic>
            <p:nvPicPr>
              <p:cNvPr id="8" name="Picture 8" descr="IrregularDust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447"/>
              <a:stretch>
                <a:fillRect/>
              </a:stretch>
            </p:blipFill>
            <p:spPr bwMode="auto">
              <a:xfrm>
                <a:off x="884" y="1888"/>
                <a:ext cx="2540" cy="1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Line 9"/>
              <p:cNvSpPr>
                <a:spLocks noChangeShapeType="1"/>
              </p:cNvSpPr>
              <p:nvPr/>
            </p:nvSpPr>
            <p:spPr bwMode="auto">
              <a:xfrm>
                <a:off x="2974" y="1998"/>
                <a:ext cx="349" cy="0"/>
              </a:xfrm>
              <a:prstGeom prst="line">
                <a:avLst/>
              </a:prstGeom>
              <a:noFill/>
              <a:ln w="635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5279" y="1026"/>
              <a:ext cx="563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lnSpc>
                  <a:spcPct val="93000"/>
                </a:lnSpc>
                <a:spcBef>
                  <a:spcPts val="125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GB" b="1">
                  <a:solidFill>
                    <a:schemeClr val="bg1"/>
                  </a:solidFill>
                  <a:latin typeface="Arial" charset="0"/>
                </a:rPr>
                <a:t>2 µm</a:t>
              </a:r>
            </a:p>
          </p:txBody>
        </p:sp>
      </p:grpSp>
      <p:sp>
        <p:nvSpPr>
          <p:cNvPr id="12" name="Inhaltsplatzhalter 1"/>
          <p:cNvSpPr>
            <a:spLocks noGrp="1"/>
          </p:cNvSpPr>
          <p:nvPr>
            <p:ph idx="1"/>
          </p:nvPr>
        </p:nvSpPr>
        <p:spPr>
          <a:xfrm>
            <a:off x="6113201" y="2978950"/>
            <a:ext cx="3004304" cy="279941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de-DE" sz="2400" dirty="0" smtClean="0"/>
              <a:t>1-1.6 mm-</a:t>
            </a:r>
            <a:r>
              <a:rPr lang="de-DE" sz="2400" dirty="0" err="1" smtClean="0"/>
              <a:t>sized</a:t>
            </a:r>
            <a:r>
              <a:rPr lang="de-DE" sz="2400" dirty="0" smtClean="0"/>
              <a:t> </a:t>
            </a:r>
            <a:r>
              <a:rPr lang="de-DE" sz="2400" dirty="0" err="1" smtClean="0"/>
              <a:t>dust</a:t>
            </a:r>
            <a:r>
              <a:rPr lang="de-DE" sz="2400" dirty="0" smtClean="0"/>
              <a:t> </a:t>
            </a:r>
            <a:r>
              <a:rPr lang="de-DE" sz="2400" dirty="0" err="1" smtClean="0"/>
              <a:t>aggregates</a:t>
            </a:r>
            <a:r>
              <a:rPr lang="de-DE" sz="2400" dirty="0" smtClean="0"/>
              <a:t> </a:t>
            </a:r>
            <a:r>
              <a:rPr lang="de-DE" sz="2400" dirty="0" err="1" smtClean="0"/>
              <a:t>made</a:t>
            </a:r>
            <a:r>
              <a:rPr lang="de-DE" sz="2400" dirty="0" smtClean="0"/>
              <a:t> </a:t>
            </a:r>
            <a:r>
              <a:rPr lang="de-DE" sz="2400" dirty="0" err="1" smtClean="0"/>
              <a:t>up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polydisperse SiO</a:t>
            </a:r>
            <a:r>
              <a:rPr lang="de-DE" sz="2400" baseline="-25000" dirty="0" smtClean="0"/>
              <a:t>2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de-DE" sz="2400" dirty="0" smtClean="0"/>
              <a:t>3 </a:t>
            </a:r>
            <a:r>
              <a:rPr lang="de-DE" sz="2400" dirty="0" err="1" smtClean="0"/>
              <a:t>shaking</a:t>
            </a:r>
            <a:r>
              <a:rPr lang="de-DE" sz="2400" dirty="0" smtClean="0"/>
              <a:t> </a:t>
            </a:r>
            <a:r>
              <a:rPr lang="de-DE" sz="2400" dirty="0" err="1" smtClean="0"/>
              <a:t>phases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/>
              <a:t> </a:t>
            </a:r>
            <a:r>
              <a:rPr lang="de-DE" sz="2400" dirty="0" err="1"/>
              <a:t>successively</a:t>
            </a:r>
            <a:r>
              <a:rPr lang="de-DE" sz="2400" dirty="0"/>
              <a:t> </a:t>
            </a:r>
            <a:r>
              <a:rPr lang="de-DE" sz="2400" dirty="0" err="1"/>
              <a:t>decreasing</a:t>
            </a:r>
            <a:r>
              <a:rPr lang="de-DE" sz="2400" dirty="0"/>
              <a:t> </a:t>
            </a:r>
            <a:r>
              <a:rPr lang="de-DE" sz="2400" dirty="0" err="1" smtClean="0"/>
              <a:t>frequency</a:t>
            </a:r>
            <a:endParaRPr lang="de-DE" sz="2400" dirty="0" smtClean="0"/>
          </a:p>
        </p:txBody>
      </p:sp>
      <p:pic>
        <p:nvPicPr>
          <p:cNvPr id="3" name="MEDEA2_experiment_150fps.mpg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>
                  <p14:trim st="3192.601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245" y="921035"/>
            <a:ext cx="5866910" cy="586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35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09.09.2014 | R. Weidling | Three-dimensional collision analysis of millimeter-sized dust aggregates</a:t>
            </a:r>
            <a:endParaRPr lang="de-DE"/>
          </a:p>
        </p:txBody>
      </p:sp>
      <p:sp>
        <p:nvSpPr>
          <p:cNvPr id="5" name="Inhaltsplatzhalter 1"/>
          <p:cNvSpPr txBox="1">
            <a:spLocks/>
          </p:cNvSpPr>
          <p:nvPr/>
        </p:nvSpPr>
        <p:spPr bwMode="auto">
          <a:xfrm>
            <a:off x="431540" y="1042987"/>
            <a:ext cx="846094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050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361950" indent="-16986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54292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742950" indent="-1984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1200150" indent="-198438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657350" indent="-198438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114550" indent="-198438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571750" indent="-198438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de-DE" sz="2400" kern="0" dirty="0" smtClean="0"/>
              <a:t>43 </a:t>
            </a:r>
            <a:r>
              <a:rPr lang="de-DE" sz="2400" kern="0" dirty="0" err="1" smtClean="0"/>
              <a:t>collisions</a:t>
            </a:r>
            <a:r>
              <a:rPr lang="de-DE" sz="2400" kern="0" dirty="0" smtClean="0"/>
              <a:t> </a:t>
            </a:r>
            <a:r>
              <a:rPr lang="de-DE" sz="2400" kern="0" dirty="0" err="1" smtClean="0"/>
              <a:t>analyzed</a:t>
            </a:r>
            <a:r>
              <a:rPr lang="de-DE" sz="2400" kern="0" dirty="0" smtClean="0"/>
              <a:t> in 3D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de-DE" sz="2400" kern="0" dirty="0" smtClean="0"/>
              <a:t>9 </a:t>
            </a:r>
            <a:r>
              <a:rPr lang="de-DE" sz="2400" kern="0" dirty="0" err="1" smtClean="0"/>
              <a:t>collisions</a:t>
            </a:r>
            <a:r>
              <a:rPr lang="de-DE" sz="2400" kern="0" dirty="0" smtClean="0"/>
              <a:t> </a:t>
            </a:r>
            <a:r>
              <a:rPr lang="de-DE" sz="2400" kern="0" dirty="0" err="1" smtClean="0"/>
              <a:t>analyzed</a:t>
            </a:r>
            <a:r>
              <a:rPr lang="de-DE" sz="2400" kern="0" dirty="0" smtClean="0"/>
              <a:t> in 2D</a:t>
            </a:r>
            <a:endParaRPr lang="de-DE" sz="2400" kern="0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de-DE" sz="2400" kern="0" dirty="0" smtClean="0"/>
              <a:t>4x </a:t>
            </a:r>
            <a:r>
              <a:rPr lang="de-DE" sz="2400" kern="0" dirty="0" err="1" smtClean="0"/>
              <a:t>sticking</a:t>
            </a:r>
            <a:r>
              <a:rPr lang="de-DE" sz="2400" kern="0" dirty="0" smtClean="0"/>
              <a:t>, 48x </a:t>
            </a:r>
            <a:r>
              <a:rPr lang="de-DE" sz="2400" kern="0" dirty="0" err="1" smtClean="0"/>
              <a:t>bouncing</a:t>
            </a:r>
            <a:endParaRPr lang="de-DE" sz="2400" kern="0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de-DE" sz="2400" kern="0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de-DE" sz="2400" kern="0" dirty="0"/>
              <a:t>7 </a:t>
            </a:r>
            <a:r>
              <a:rPr lang="de-DE" sz="2400" kern="0" dirty="0" err="1"/>
              <a:t>collisions</a:t>
            </a:r>
            <a:r>
              <a:rPr lang="de-DE" sz="2400" kern="0" dirty="0"/>
              <a:t> </a:t>
            </a:r>
            <a:r>
              <a:rPr lang="de-DE" sz="2400" kern="0" dirty="0" err="1"/>
              <a:t>of</a:t>
            </a:r>
            <a:r>
              <a:rPr lang="de-DE" sz="2400" kern="0" dirty="0"/>
              <a:t> </a:t>
            </a:r>
            <a:r>
              <a:rPr lang="de-DE" sz="2400" kern="0" dirty="0" err="1"/>
              <a:t>monomers</a:t>
            </a:r>
            <a:r>
              <a:rPr lang="de-DE" sz="2400" kern="0" dirty="0"/>
              <a:t> </a:t>
            </a:r>
            <a:r>
              <a:rPr lang="de-DE" sz="2400" kern="0" dirty="0" err="1"/>
              <a:t>with</a:t>
            </a:r>
            <a:r>
              <a:rPr lang="de-DE" sz="2400" kern="0" dirty="0"/>
              <a:t> </a:t>
            </a:r>
            <a:r>
              <a:rPr lang="de-DE" sz="2400" kern="0" dirty="0" err="1"/>
              <a:t>dimers</a:t>
            </a:r>
            <a:r>
              <a:rPr lang="de-DE" sz="2400" kern="0" dirty="0"/>
              <a:t> (2D</a:t>
            </a:r>
            <a:r>
              <a:rPr lang="de-DE" sz="2400" kern="0" dirty="0" smtClean="0"/>
              <a:t>)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de-DE" sz="2400" kern="0" dirty="0" err="1" smtClean="0"/>
              <a:t>monomers</a:t>
            </a:r>
            <a:r>
              <a:rPr lang="de-DE" sz="2400" kern="0" dirty="0" smtClean="0"/>
              <a:t> </a:t>
            </a:r>
            <a:r>
              <a:rPr lang="de-DE" sz="2400" kern="0" dirty="0" err="1" smtClean="0"/>
              <a:t>bounce</a:t>
            </a:r>
            <a:r>
              <a:rPr lang="de-DE" sz="2400" kern="0" dirty="0" smtClean="0"/>
              <a:t> off </a:t>
            </a:r>
            <a:r>
              <a:rPr lang="de-DE" sz="2400" kern="0" dirty="0" err="1" smtClean="0"/>
              <a:t>dimers</a:t>
            </a:r>
            <a:r>
              <a:rPr lang="de-DE" sz="2400" kern="0" dirty="0" smtClean="0"/>
              <a:t>, but dimer </a:t>
            </a:r>
            <a:r>
              <a:rPr lang="de-DE" sz="2400" kern="0" dirty="0" err="1" smtClean="0"/>
              <a:t>survives</a:t>
            </a:r>
            <a:endParaRPr lang="de-DE" sz="2400" kern="0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de-DE" sz="2400" kern="0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de-DE" sz="2400" kern="0" dirty="0" err="1" smtClean="0"/>
              <a:t>collision</a:t>
            </a:r>
            <a:r>
              <a:rPr lang="de-DE" sz="2400" kern="0" dirty="0" smtClean="0"/>
              <a:t> </a:t>
            </a:r>
            <a:r>
              <a:rPr lang="de-DE" sz="2400" kern="0" dirty="0" err="1" smtClean="0"/>
              <a:t>velocities</a:t>
            </a:r>
            <a:r>
              <a:rPr lang="de-DE" sz="2400" kern="0" dirty="0" smtClean="0"/>
              <a:t> : 3.4 mm/s – 62.4 mm/s</a:t>
            </a:r>
          </a:p>
        </p:txBody>
      </p:sp>
    </p:spTree>
    <p:extLst>
      <p:ext uri="{BB962C8B-B14F-4D97-AF65-F5344CB8AC3E}">
        <p14:creationId xmlns:p14="http://schemas.microsoft.com/office/powerpoint/2010/main" val="424697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- </a:t>
            </a:r>
            <a:r>
              <a:rPr lang="de-DE" dirty="0" err="1" smtClean="0"/>
              <a:t>Bouncing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09.09.2014 | R. Weidling | Three-dimensional collision analysis of millimeter-sized dust aggregates</a:t>
            </a:r>
            <a:endParaRPr lang="de-DE"/>
          </a:p>
        </p:txBody>
      </p:sp>
      <p:pic>
        <p:nvPicPr>
          <p:cNvPr id="3" name="Deutliche_Kollision_15fps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036800"/>
            <a:ext cx="9149215" cy="571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8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- </a:t>
            </a:r>
            <a:r>
              <a:rPr lang="de-DE" dirty="0" err="1" smtClean="0"/>
              <a:t>Bouncing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09.09.2014 | R. Weidling | Three-dimensional collision analysis of millimeter-sized dust aggregates</a:t>
            </a:r>
            <a:endParaRPr lang="de-DE"/>
          </a:p>
        </p:txBody>
      </p:sp>
      <p:pic>
        <p:nvPicPr>
          <p:cNvPr id="5" name="Bouncing_30fps.mpg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>
                  <p14:trim st="200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034872"/>
            <a:ext cx="9143999" cy="572449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-63515" y="1034872"/>
            <a:ext cx="4635515" cy="57244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097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DDDDDD"/>
      </a:dk2>
      <a:lt2>
        <a:srgbClr val="BE1E3C"/>
      </a:lt2>
      <a:accent1>
        <a:srgbClr val="C0C0C0"/>
      </a:accent1>
      <a:accent2>
        <a:srgbClr val="969696"/>
      </a:accent2>
      <a:accent3>
        <a:srgbClr val="FFFFFF"/>
      </a:accent3>
      <a:accent4>
        <a:srgbClr val="000000"/>
      </a:accent4>
      <a:accent5>
        <a:srgbClr val="DCDCDC"/>
      </a:accent5>
      <a:accent6>
        <a:srgbClr val="878787"/>
      </a:accent6>
      <a:hlink>
        <a:srgbClr val="BE1E3C"/>
      </a:hlink>
      <a:folHlink>
        <a:srgbClr val="FFF0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DDDDDD"/>
        </a:dk2>
        <a:lt2>
          <a:srgbClr val="BE1E3C"/>
        </a:lt2>
        <a:accent1>
          <a:srgbClr val="C0C0C0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878787"/>
        </a:accent6>
        <a:hlink>
          <a:srgbClr val="BE1E3C"/>
        </a:hlink>
        <a:folHlink>
          <a:srgbClr val="FFF0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472</Words>
  <Application>Microsoft Office PowerPoint</Application>
  <PresentationFormat>Bildschirmpräsentation (4:3)</PresentationFormat>
  <Paragraphs>97</Paragraphs>
  <Slides>18</Slides>
  <Notes>6</Notes>
  <HiddenSlides>0</HiddenSlides>
  <MMClips>6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Standarddesign</vt:lpstr>
      <vt:lpstr>   Three-dimensional collision analysis of millimeter-sized dust aggregates   R.Weidling and J. Blum, IGEP, TU Braunschweig r.weidling@tu-bs.de</vt:lpstr>
      <vt:lpstr>Motivation</vt:lpstr>
      <vt:lpstr>Motivation</vt:lpstr>
      <vt:lpstr>MEDEA</vt:lpstr>
      <vt:lpstr>MEDEA</vt:lpstr>
      <vt:lpstr>Experiment</vt:lpstr>
      <vt:lpstr>Results</vt:lpstr>
      <vt:lpstr>Results - Bouncing</vt:lpstr>
      <vt:lpstr>Results - Bouncing</vt:lpstr>
      <vt:lpstr>Results - Bouncing</vt:lpstr>
      <vt:lpstr>Results - Sticking</vt:lpstr>
      <vt:lpstr>Results – Monomer vs Dimer</vt:lpstr>
      <vt:lpstr>Update: Collision Model</vt:lpstr>
      <vt:lpstr>Results: 3D vs. 2D</vt:lpstr>
      <vt:lpstr>Results: 3D vs. 2D</vt:lpstr>
      <vt:lpstr>Results: 3D vs. 2D</vt:lpstr>
      <vt:lpstr>Results: 3D vs. 2D</vt:lpstr>
      <vt:lpstr>Summary</vt:lpstr>
    </vt:vector>
  </TitlesOfParts>
  <Company>wir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a.luetgering</dc:creator>
  <cp:lastModifiedBy>Stefan</cp:lastModifiedBy>
  <cp:revision>373</cp:revision>
  <cp:lastPrinted>2013-11-12T12:45:39Z</cp:lastPrinted>
  <dcterms:created xsi:type="dcterms:W3CDTF">2007-08-29T07:13:29Z</dcterms:created>
  <dcterms:modified xsi:type="dcterms:W3CDTF">2014-09-09T05:44:55Z</dcterms:modified>
</cp:coreProperties>
</file>